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6"/>
  </p:notesMasterIdLst>
  <p:sldIdLst>
    <p:sldId id="289" r:id="rId3"/>
    <p:sldId id="257" r:id="rId4"/>
    <p:sldId id="258" r:id="rId5"/>
    <p:sldId id="259" r:id="rId6"/>
    <p:sldId id="260" r:id="rId7"/>
    <p:sldId id="261" r:id="rId8"/>
    <p:sldId id="262" r:id="rId9"/>
    <p:sldId id="263" r:id="rId10"/>
    <p:sldId id="264" r:id="rId11"/>
    <p:sldId id="266" r:id="rId12"/>
    <p:sldId id="267" r:id="rId13"/>
    <p:sldId id="265"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1" r:id="rId27"/>
    <p:sldId id="280" r:id="rId28"/>
    <p:sldId id="282" r:id="rId29"/>
    <p:sldId id="283" r:id="rId30"/>
    <p:sldId id="284" r:id="rId31"/>
    <p:sldId id="286" r:id="rId32"/>
    <p:sldId id="285" r:id="rId33"/>
    <p:sldId id="287" r:id="rId34"/>
    <p:sldId id="288"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e" initials="J" lastIdx="5" clrIdx="0">
    <p:extLst>
      <p:ext uri="{19B8F6BF-5375-455C-9EA6-DF929625EA0E}">
        <p15:presenceInfo xmlns:p15="http://schemas.microsoft.com/office/powerpoint/2012/main" userId="Ja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81" d="100"/>
          <a:sy n="81" d="100"/>
        </p:scale>
        <p:origin x="33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C15FE5-6E27-425B-9B8B-390ECD85CB6B}" type="datetimeFigureOut">
              <a:rPr lang="en-GB" smtClean="0"/>
              <a:t>31/08/2017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FC948D-EA0F-48C7-B007-FC6EAD3C38B6}" type="slidenum">
              <a:rPr lang="en-GB" smtClean="0"/>
              <a:t>‹#›</a:t>
            </a:fld>
            <a:endParaRPr lang="en-GB"/>
          </a:p>
        </p:txBody>
      </p:sp>
    </p:spTree>
    <p:extLst>
      <p:ext uri="{BB962C8B-B14F-4D97-AF65-F5344CB8AC3E}">
        <p14:creationId xmlns:p14="http://schemas.microsoft.com/office/powerpoint/2010/main" val="1046616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txBox="1">
            <a:spLocks noGrp="1"/>
          </p:cNvSpPr>
          <p:nvPr>
            <p:ph type="body" idx="1"/>
          </p:nvPr>
        </p:nvSpPr>
        <p:spPr>
          <a:xfrm>
            <a:off x="1124744" y="4343400"/>
            <a:ext cx="4608512" cy="4114800"/>
          </a:xfrm>
          <a:prstGeom prst="rect">
            <a:avLst/>
          </a:prstGeom>
        </p:spPr>
        <p:txBody>
          <a:bodyPr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designed</a:t>
            </a:r>
            <a:r>
              <a:rPr lang="en-GB" baseline="0" dirty="0"/>
              <a:t> to hone and develop the skills started in the London Unit – the focus is much more heavily on the longer questions of Paper 2 and provides some examples of responses.  </a:t>
            </a:r>
            <a:endParaRPr lang="en-GB" dirty="0"/>
          </a:p>
          <a:p>
            <a:pPr lvl="0">
              <a:spcBef>
                <a:spcPts val="0"/>
              </a:spcBef>
              <a:buNone/>
            </a:pPr>
            <a:endParaRPr dirty="0"/>
          </a:p>
        </p:txBody>
      </p:sp>
      <p:sp>
        <p:nvSpPr>
          <p:cNvPr id="371" name="Shape 3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966860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Again, get students to annotate the piece.</a:t>
            </a:r>
          </a:p>
        </p:txBody>
      </p:sp>
      <p:sp>
        <p:nvSpPr>
          <p:cNvPr id="4" name="Slide Number Placeholder 3"/>
          <p:cNvSpPr>
            <a:spLocks noGrp="1"/>
          </p:cNvSpPr>
          <p:nvPr>
            <p:ph type="sldNum" sz="quarter" idx="10"/>
          </p:nvPr>
        </p:nvSpPr>
        <p:spPr/>
        <p:txBody>
          <a:bodyPr/>
          <a:lstStyle/>
          <a:p>
            <a:fld id="{06FC948D-EA0F-48C7-B007-FC6EAD3C38B6}" type="slidenum">
              <a:rPr lang="en-GB" smtClean="0"/>
              <a:t>10</a:t>
            </a:fld>
            <a:endParaRPr lang="en-GB"/>
          </a:p>
        </p:txBody>
      </p:sp>
    </p:spTree>
    <p:extLst>
      <p:ext uri="{BB962C8B-B14F-4D97-AF65-F5344CB8AC3E}">
        <p14:creationId xmlns:p14="http://schemas.microsoft.com/office/powerpoint/2010/main" val="20298007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Emphasise</a:t>
            </a:r>
            <a:r>
              <a:rPr lang="en-GB" baseline="0" dirty="0"/>
              <a:t> to students that even though this is a more simple explanation than the first one, it has covered structure. </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11</a:t>
            </a:fld>
            <a:endParaRPr lang="en-GB"/>
          </a:p>
        </p:txBody>
      </p:sp>
    </p:spTree>
    <p:extLst>
      <p:ext uri="{BB962C8B-B14F-4D97-AF65-F5344CB8AC3E}">
        <p14:creationId xmlns:p14="http://schemas.microsoft.com/office/powerpoint/2010/main" val="3767591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students to look at this version. They should be focusing on the fact that everything is building on previous</a:t>
            </a:r>
            <a:r>
              <a:rPr lang="en-GB" baseline="0" dirty="0"/>
              <a:t> points. They might pick up on some of the analysis lines that would achieve a higher mark.</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12</a:t>
            </a:fld>
            <a:endParaRPr lang="en-GB"/>
          </a:p>
        </p:txBody>
      </p:sp>
    </p:spTree>
    <p:extLst>
      <p:ext uri="{BB962C8B-B14F-4D97-AF65-F5344CB8AC3E}">
        <p14:creationId xmlns:p14="http://schemas.microsoft.com/office/powerpoint/2010/main" val="2936996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can tackle their own quotation if they choose, but this might</a:t>
            </a:r>
            <a:r>
              <a:rPr lang="en-GB" baseline="0" dirty="0"/>
              <a:t> help as a start. </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14</a:t>
            </a:fld>
            <a:endParaRPr lang="en-GB"/>
          </a:p>
        </p:txBody>
      </p:sp>
    </p:spTree>
    <p:extLst>
      <p:ext uri="{BB962C8B-B14F-4D97-AF65-F5344CB8AC3E}">
        <p14:creationId xmlns:p14="http://schemas.microsoft.com/office/powerpoint/2010/main" val="42297069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Draw students’ attention to the fact that they are marked</a:t>
            </a:r>
            <a:r>
              <a:rPr lang="en-GB" baseline="0" dirty="0"/>
              <a:t> on their ability to evaluate Settings, Ideas, Themes or Events – and they must make a judgement. </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16</a:t>
            </a:fld>
            <a:endParaRPr lang="en-GB"/>
          </a:p>
        </p:txBody>
      </p:sp>
    </p:spTree>
    <p:extLst>
      <p:ext uri="{BB962C8B-B14F-4D97-AF65-F5344CB8AC3E}">
        <p14:creationId xmlns:p14="http://schemas.microsoft.com/office/powerpoint/2010/main" val="8364282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Reassure</a:t>
            </a:r>
            <a:r>
              <a:rPr lang="en-GB" b="0" baseline="0" dirty="0"/>
              <a:t> students that this is a similar style to Question 4 on Paper 1. They need to be aware they have a little less time on this paper than in Paper 1. Remind them that the focus of the question should be the focus of their piece. </a:t>
            </a:r>
            <a:endParaRPr lang="en-GB" b="1" dirty="0"/>
          </a:p>
        </p:txBody>
      </p:sp>
      <p:sp>
        <p:nvSpPr>
          <p:cNvPr id="4" name="Slide Number Placeholder 3"/>
          <p:cNvSpPr>
            <a:spLocks noGrp="1"/>
          </p:cNvSpPr>
          <p:nvPr>
            <p:ph type="sldNum" sz="quarter" idx="10"/>
          </p:nvPr>
        </p:nvSpPr>
        <p:spPr/>
        <p:txBody>
          <a:bodyPr/>
          <a:lstStyle/>
          <a:p>
            <a:fld id="{06FC948D-EA0F-48C7-B007-FC6EAD3C38B6}" type="slidenum">
              <a:rPr lang="en-GB" smtClean="0"/>
              <a:t>17</a:t>
            </a:fld>
            <a:endParaRPr lang="en-GB"/>
          </a:p>
        </p:txBody>
      </p:sp>
    </p:spTree>
    <p:extLst>
      <p:ext uri="{BB962C8B-B14F-4D97-AF65-F5344CB8AC3E}">
        <p14:creationId xmlns:p14="http://schemas.microsoft.com/office/powerpoint/2010/main" val="666916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SITE</a:t>
            </a:r>
          </a:p>
        </p:txBody>
      </p:sp>
      <p:sp>
        <p:nvSpPr>
          <p:cNvPr id="4" name="Slide Number Placeholder 3"/>
          <p:cNvSpPr>
            <a:spLocks noGrp="1"/>
          </p:cNvSpPr>
          <p:nvPr>
            <p:ph type="sldNum" sz="quarter" idx="10"/>
          </p:nvPr>
        </p:nvSpPr>
        <p:spPr/>
        <p:txBody>
          <a:bodyPr/>
          <a:lstStyle/>
          <a:p>
            <a:fld id="{06FC948D-EA0F-48C7-B007-FC6EAD3C38B6}" type="slidenum">
              <a:rPr lang="en-GB" smtClean="0"/>
              <a:t>18</a:t>
            </a:fld>
            <a:endParaRPr lang="en-GB"/>
          </a:p>
        </p:txBody>
      </p:sp>
    </p:spTree>
    <p:extLst>
      <p:ext uri="{BB962C8B-B14F-4D97-AF65-F5344CB8AC3E}">
        <p14:creationId xmlns:p14="http://schemas.microsoft.com/office/powerpoint/2010/main" val="25978047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Highlight the fact that we are not looking</a:t>
            </a:r>
            <a:r>
              <a:rPr lang="en-GB" baseline="0" dirty="0"/>
              <a:t> at</a:t>
            </a:r>
            <a:r>
              <a:rPr lang="en-GB" dirty="0"/>
              <a:t> setting as this is not</a:t>
            </a:r>
            <a:r>
              <a:rPr lang="en-GB" baseline="0" dirty="0"/>
              <a:t> relevant to this text.  Encourage them to make a judgement about which elements of SITE are the most useful.  </a:t>
            </a:r>
          </a:p>
          <a:p>
            <a:r>
              <a:rPr lang="en-GB" baseline="0" dirty="0"/>
              <a:t>The examples are to support if students struggle or to show what sort of things could be covered.  Ask students how they think these points help persuade people not to ban boxing and whether or not they are persuasive.</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19</a:t>
            </a:fld>
            <a:endParaRPr lang="en-GB"/>
          </a:p>
        </p:txBody>
      </p:sp>
    </p:spTree>
    <p:extLst>
      <p:ext uri="{BB962C8B-B14F-4D97-AF65-F5344CB8AC3E}">
        <p14:creationId xmlns:p14="http://schemas.microsoft.com/office/powerpoint/2010/main" val="839697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Ask students to look at their ideas and think about ideas that could connect to each other. </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20</a:t>
            </a:fld>
            <a:endParaRPr lang="en-GB"/>
          </a:p>
        </p:txBody>
      </p:sp>
    </p:spTree>
    <p:extLst>
      <p:ext uri="{BB962C8B-B14F-4D97-AF65-F5344CB8AC3E}">
        <p14:creationId xmlns:p14="http://schemas.microsoft.com/office/powerpoint/2010/main" val="14958534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a:t>
            </a:r>
            <a:r>
              <a:rPr lang="en-GB" baseline="0" dirty="0"/>
              <a:t> response builds its ideas and uses evaluative language consistently throughout. It is also totally focused on the question. </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21</a:t>
            </a:fld>
            <a:endParaRPr lang="en-GB"/>
          </a:p>
        </p:txBody>
      </p:sp>
    </p:spTree>
    <p:extLst>
      <p:ext uri="{BB962C8B-B14F-4D97-AF65-F5344CB8AC3E}">
        <p14:creationId xmlns:p14="http://schemas.microsoft.com/office/powerpoint/2010/main" val="2800599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Quick introduction about the paper</a:t>
            </a:r>
            <a:r>
              <a:rPr lang="en-GB" baseline="0" dirty="0"/>
              <a:t>. Emphasise to students that they might not be the target reader – a text might not engage them personally.</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2</a:t>
            </a:fld>
            <a:endParaRPr lang="en-GB"/>
          </a:p>
        </p:txBody>
      </p:sp>
    </p:spTree>
    <p:extLst>
      <p:ext uri="{BB962C8B-B14F-4D97-AF65-F5344CB8AC3E}">
        <p14:creationId xmlns:p14="http://schemas.microsoft.com/office/powerpoint/2010/main" val="20463440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24</a:t>
            </a:fld>
            <a:endParaRPr lang="en-GB"/>
          </a:p>
        </p:txBody>
      </p:sp>
    </p:spTree>
    <p:extLst>
      <p:ext uri="{BB962C8B-B14F-4D97-AF65-F5344CB8AC3E}">
        <p14:creationId xmlns:p14="http://schemas.microsoft.com/office/powerpoint/2010/main" val="16579651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 through the mark scheme and emphasise the need for balance</a:t>
            </a:r>
            <a:r>
              <a:rPr lang="en-GB" baseline="0" dirty="0"/>
              <a:t> and some detailed understanding. Also show students that they must use relevant quotations.</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25</a:t>
            </a:fld>
            <a:endParaRPr lang="en-GB"/>
          </a:p>
        </p:txBody>
      </p:sp>
    </p:spTree>
    <p:extLst>
      <p:ext uri="{BB962C8B-B14F-4D97-AF65-F5344CB8AC3E}">
        <p14:creationId xmlns:p14="http://schemas.microsoft.com/office/powerpoint/2010/main" val="8351279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Emphasise that there is no</a:t>
            </a:r>
            <a:r>
              <a:rPr lang="en-GB" baseline="0" dirty="0"/>
              <a:t> requirement for a developed or detailed response.  For a higher mark, students will need to show some inference beyond straightforward comparisons.</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26</a:t>
            </a:fld>
            <a:endParaRPr lang="en-GB"/>
          </a:p>
        </p:txBody>
      </p:sp>
    </p:spTree>
    <p:extLst>
      <p:ext uri="{BB962C8B-B14F-4D97-AF65-F5344CB8AC3E}">
        <p14:creationId xmlns:p14="http://schemas.microsoft.com/office/powerpoint/2010/main" val="9917099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27</a:t>
            </a:fld>
            <a:endParaRPr lang="en-GB"/>
          </a:p>
        </p:txBody>
      </p:sp>
    </p:spTree>
    <p:extLst>
      <p:ext uri="{BB962C8B-B14F-4D97-AF65-F5344CB8AC3E}">
        <p14:creationId xmlns:p14="http://schemas.microsoft.com/office/powerpoint/2010/main" val="8574627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28</a:t>
            </a:fld>
            <a:endParaRPr lang="en-GB"/>
          </a:p>
        </p:txBody>
      </p:sp>
    </p:spTree>
    <p:extLst>
      <p:ext uri="{BB962C8B-B14F-4D97-AF65-F5344CB8AC3E}">
        <p14:creationId xmlns:p14="http://schemas.microsoft.com/office/powerpoint/2010/main" val="37197406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this as</a:t>
            </a:r>
            <a:r>
              <a:rPr lang="en-GB" baseline="0" dirty="0"/>
              <a:t> an introduction to the question. </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29</a:t>
            </a:fld>
            <a:endParaRPr lang="en-GB"/>
          </a:p>
        </p:txBody>
      </p:sp>
    </p:spTree>
    <p:extLst>
      <p:ext uri="{BB962C8B-B14F-4D97-AF65-F5344CB8AC3E}">
        <p14:creationId xmlns:p14="http://schemas.microsoft.com/office/powerpoint/2010/main" val="14784560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 through the mark scheme.  Emphasise the</a:t>
            </a:r>
            <a:r>
              <a:rPr lang="en-GB" baseline="0" dirty="0"/>
              <a:t> idea that they need to go beyond obvious comparisons, that they need to take ideas from across the text and that they can analyse theme, language </a:t>
            </a:r>
            <a:r>
              <a:rPr lang="en-GB" b="1" baseline="0" dirty="0"/>
              <a:t>and/or</a:t>
            </a:r>
            <a:r>
              <a:rPr lang="en-GB" b="0" baseline="0" dirty="0"/>
              <a:t> structure. </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30</a:t>
            </a:fld>
            <a:endParaRPr lang="en-GB"/>
          </a:p>
        </p:txBody>
      </p:sp>
    </p:spTree>
    <p:extLst>
      <p:ext uri="{BB962C8B-B14F-4D97-AF65-F5344CB8AC3E}">
        <p14:creationId xmlns:p14="http://schemas.microsoft.com/office/powerpoint/2010/main" val="21704756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Highlight to students how the response</a:t>
            </a:r>
            <a:r>
              <a:rPr lang="en-GB" baseline="0" dirty="0"/>
              <a:t> explicitly shows what the writers think, feel and believe about boxing. </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31</a:t>
            </a:fld>
            <a:endParaRPr lang="en-GB"/>
          </a:p>
        </p:txBody>
      </p:sp>
    </p:spTree>
    <p:extLst>
      <p:ext uri="{BB962C8B-B14F-4D97-AF65-F5344CB8AC3E}">
        <p14:creationId xmlns:p14="http://schemas.microsoft.com/office/powerpoint/2010/main" val="23756580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designed to scaffold the paragraph</a:t>
            </a:r>
            <a:r>
              <a:rPr lang="en-GB" baseline="0" dirty="0"/>
              <a:t> for students. You can edit the amount of scaffolding you provide for students. </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32</a:t>
            </a:fld>
            <a:endParaRPr lang="en-GB"/>
          </a:p>
        </p:txBody>
      </p:sp>
    </p:spTree>
    <p:extLst>
      <p:ext uri="{BB962C8B-B14F-4D97-AF65-F5344CB8AC3E}">
        <p14:creationId xmlns:p14="http://schemas.microsoft.com/office/powerpoint/2010/main" val="38170051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Removing all the scaffolding, ask</a:t>
            </a:r>
            <a:r>
              <a:rPr lang="en-GB" baseline="0" dirty="0"/>
              <a:t> students to find a third point of comparison. Use the mark scheme to emphasise that they need to find points from </a:t>
            </a:r>
            <a:r>
              <a:rPr lang="en-GB" u="sng" baseline="0" dirty="0"/>
              <a:t>across</a:t>
            </a:r>
            <a:r>
              <a:rPr lang="en-GB" baseline="0" dirty="0"/>
              <a:t> the two texts and that they must offer a balance of references. </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33</a:t>
            </a:fld>
            <a:endParaRPr lang="en-GB"/>
          </a:p>
        </p:txBody>
      </p:sp>
    </p:spTree>
    <p:extLst>
      <p:ext uri="{BB962C8B-B14F-4D97-AF65-F5344CB8AC3E}">
        <p14:creationId xmlns:p14="http://schemas.microsoft.com/office/powerpoint/2010/main" val="2313774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Primary school teachers/English</a:t>
            </a:r>
            <a:r>
              <a:rPr lang="en-GB" baseline="0" dirty="0"/>
              <a:t> teachers</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3</a:t>
            </a:fld>
            <a:endParaRPr lang="en-GB"/>
          </a:p>
        </p:txBody>
      </p:sp>
    </p:spTree>
    <p:extLst>
      <p:ext uri="{BB962C8B-B14F-4D97-AF65-F5344CB8AC3E}">
        <p14:creationId xmlns:p14="http://schemas.microsoft.com/office/powerpoint/2010/main" val="342115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Parents</a:t>
            </a:r>
            <a:r>
              <a:rPr lang="en-GB" baseline="0" dirty="0"/>
              <a:t> going on holiday – with children.  </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4</a:t>
            </a:fld>
            <a:endParaRPr lang="en-GB"/>
          </a:p>
        </p:txBody>
      </p:sp>
    </p:spTree>
    <p:extLst>
      <p:ext uri="{BB962C8B-B14F-4D97-AF65-F5344CB8AC3E}">
        <p14:creationId xmlns:p14="http://schemas.microsoft.com/office/powerpoint/2010/main" val="1722719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5</a:t>
            </a:fld>
            <a:endParaRPr lang="en-GB"/>
          </a:p>
        </p:txBody>
      </p:sp>
    </p:spTree>
    <p:extLst>
      <p:ext uri="{BB962C8B-B14F-4D97-AF65-F5344CB8AC3E}">
        <p14:creationId xmlns:p14="http://schemas.microsoft.com/office/powerpoint/2010/main" val="3387582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Storm ideas for what could be looked</a:t>
            </a:r>
            <a:r>
              <a:rPr lang="en-GB" baseline="0" dirty="0"/>
              <a:t> for – language and structure </a:t>
            </a:r>
            <a:r>
              <a:rPr lang="en-GB" u="sng" baseline="0" dirty="0"/>
              <a:t>or</a:t>
            </a:r>
            <a:r>
              <a:rPr lang="en-GB" baseline="0" dirty="0"/>
              <a:t> give list, depending on group. Emphasise the importance of finding language </a:t>
            </a:r>
            <a:r>
              <a:rPr lang="en-GB" u="sng" baseline="0" dirty="0"/>
              <a:t>and</a:t>
            </a:r>
            <a:r>
              <a:rPr lang="en-GB" baseline="0" dirty="0"/>
              <a:t> structure and the need to link them together. </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6</a:t>
            </a:fld>
            <a:endParaRPr lang="en-GB"/>
          </a:p>
        </p:txBody>
      </p:sp>
    </p:spTree>
    <p:extLst>
      <p:ext uri="{BB962C8B-B14F-4D97-AF65-F5344CB8AC3E}">
        <p14:creationId xmlns:p14="http://schemas.microsoft.com/office/powerpoint/2010/main" val="3711705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Highlight the key words in terms of the difference. Focus particularly on Comment, Explain, Explore, Analyse and ensure</a:t>
            </a:r>
            <a:r>
              <a:rPr lang="en-GB" baseline="0" dirty="0"/>
              <a:t> that the </a:t>
            </a:r>
            <a:r>
              <a:rPr lang="en-GB" b="1" baseline="0" dirty="0"/>
              <a:t>OR</a:t>
            </a:r>
            <a:r>
              <a:rPr lang="en-GB" baseline="0" dirty="0"/>
              <a:t> is highlighted.</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7</a:t>
            </a:fld>
            <a:endParaRPr lang="en-GB"/>
          </a:p>
        </p:txBody>
      </p:sp>
    </p:spTree>
    <p:extLst>
      <p:ext uri="{BB962C8B-B14F-4D97-AF65-F5344CB8AC3E}">
        <p14:creationId xmlns:p14="http://schemas.microsoft.com/office/powerpoint/2010/main" val="10186515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Emphasise that these are extracts from ‘more of the same’ essays. Get students</a:t>
            </a:r>
            <a:r>
              <a:rPr lang="en-GB" baseline="0" dirty="0"/>
              <a:t> to estimate the level. If it is easier, they can have these printed. </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8</a:t>
            </a:fld>
            <a:endParaRPr lang="en-GB"/>
          </a:p>
        </p:txBody>
      </p:sp>
    </p:spTree>
    <p:extLst>
      <p:ext uri="{BB962C8B-B14F-4D97-AF65-F5344CB8AC3E}">
        <p14:creationId xmlns:p14="http://schemas.microsoft.com/office/powerpoint/2010/main" val="2027038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Talk students through the response</a:t>
            </a:r>
            <a:r>
              <a:rPr lang="en-GB" baseline="0" dirty="0"/>
              <a:t> – emphasise the use of phrases such as ‘furthermore’ and the way the points link together – moves to ‘explore’. Emphasise the fact that there is no structure analysis and show how this limits the response.  Emphasise how the references are embedded. </a:t>
            </a:r>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9</a:t>
            </a:fld>
            <a:endParaRPr lang="en-GB"/>
          </a:p>
        </p:txBody>
      </p:sp>
    </p:spTree>
    <p:extLst>
      <p:ext uri="{BB962C8B-B14F-4D97-AF65-F5344CB8AC3E}">
        <p14:creationId xmlns:p14="http://schemas.microsoft.com/office/powerpoint/2010/main" val="34439653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1D5E66-9319-4A77-98FB-0427C01832C8}"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42772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1D5E66-9319-4A77-98FB-0427C01832C8}"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3764084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1D5E66-9319-4A77-98FB-0427C01832C8}"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5293649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vider Option 1">
    <p:bg>
      <p:bgPr>
        <a:blipFill rotWithShape="1">
          <a:blip r:embed="rId2">
            <a:alphaModFix/>
          </a:blip>
          <a:stretch>
            <a:fillRect l="-39999" r="-39999"/>
          </a:stretch>
        </a:blipFill>
        <a:effectLst/>
      </p:bgPr>
    </p:bg>
    <p:spTree>
      <p:nvGrpSpPr>
        <p:cNvPr id="1" name="Shape 41"/>
        <p:cNvGrpSpPr/>
        <p:nvPr/>
      </p:nvGrpSpPr>
      <p:grpSpPr>
        <a:xfrm>
          <a:off x="0" y="0"/>
          <a:ext cx="0" cy="0"/>
          <a:chOff x="0" y="0"/>
          <a:chExt cx="0" cy="0"/>
        </a:xfrm>
      </p:grpSpPr>
      <p:sp>
        <p:nvSpPr>
          <p:cNvPr id="42" name="Shape 42"/>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3" name="Shape 43"/>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946103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vider Option 2">
    <p:bg>
      <p:bgPr>
        <a:blipFill rotWithShape="1">
          <a:blip r:embed="rId2">
            <a:alphaModFix/>
          </a:blip>
          <a:stretch>
            <a:fillRect l="-56997" r="-56997"/>
          </a:stretch>
        </a:blipFill>
        <a:effectLst/>
      </p:bgPr>
    </p:bg>
    <p:spTree>
      <p:nvGrpSpPr>
        <p:cNvPr id="1" name="Shape 44"/>
        <p:cNvGrpSpPr/>
        <p:nvPr/>
      </p:nvGrpSpPr>
      <p:grpSpPr>
        <a:xfrm>
          <a:off x="0" y="0"/>
          <a:ext cx="0" cy="0"/>
          <a:chOff x="0" y="0"/>
          <a:chExt cx="0" cy="0"/>
        </a:xfrm>
      </p:grpSpPr>
      <p:sp>
        <p:nvSpPr>
          <p:cNvPr id="45" name="Shape 45"/>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6" name="Shape 46"/>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5036494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Option 3">
    <p:bg>
      <p:bgPr>
        <a:blipFill rotWithShape="1">
          <a:blip r:embed="rId2">
            <a:alphaModFix/>
          </a:blip>
          <a:stretch>
            <a:fillRect l="-67995" r="-67992"/>
          </a:stretch>
        </a:blipFill>
        <a:effectLst/>
      </p:bgPr>
    </p:bg>
    <p:spTree>
      <p:nvGrpSpPr>
        <p:cNvPr id="1" name="Shape 47"/>
        <p:cNvGrpSpPr/>
        <p:nvPr/>
      </p:nvGrpSpPr>
      <p:grpSpPr>
        <a:xfrm>
          <a:off x="0" y="0"/>
          <a:ext cx="0" cy="0"/>
          <a:chOff x="0" y="0"/>
          <a:chExt cx="0" cy="0"/>
        </a:xfrm>
      </p:grpSpPr>
      <p:sp>
        <p:nvSpPr>
          <p:cNvPr id="48" name="Shape 48"/>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9" name="Shape 49"/>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022825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Option 4">
    <p:bg>
      <p:bgPr>
        <a:blipFill rotWithShape="1">
          <a:blip r:embed="rId2">
            <a:alphaModFix/>
          </a:blip>
          <a:stretch>
            <a:fillRect l="-53997" r="-53997"/>
          </a:stretch>
        </a:blipFill>
        <a:effectLst/>
      </p:bgPr>
    </p:bg>
    <p:spTree>
      <p:nvGrpSpPr>
        <p:cNvPr id="1" name="Shape 50"/>
        <p:cNvGrpSpPr/>
        <p:nvPr/>
      </p:nvGrpSpPr>
      <p:grpSpPr>
        <a:xfrm>
          <a:off x="0" y="0"/>
          <a:ext cx="0" cy="0"/>
          <a:chOff x="0" y="0"/>
          <a:chExt cx="0" cy="0"/>
        </a:xfrm>
      </p:grpSpPr>
      <p:sp>
        <p:nvSpPr>
          <p:cNvPr id="51" name="Shape 51"/>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2" name="Shape 52"/>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6834635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Divider Option 5">
    <p:bg>
      <p:bgPr>
        <a:blipFill rotWithShape="1">
          <a:blip r:embed="rId2">
            <a:alphaModFix/>
          </a:blip>
          <a:stretch>
            <a:fillRect l="-32998" r="-32998"/>
          </a:stretch>
        </a:blipFill>
        <a:effectLst/>
      </p:bgPr>
    </p:bg>
    <p:spTree>
      <p:nvGrpSpPr>
        <p:cNvPr id="1" name="Shape 53"/>
        <p:cNvGrpSpPr/>
        <p:nvPr/>
      </p:nvGrpSpPr>
      <p:grpSpPr>
        <a:xfrm>
          <a:off x="0" y="0"/>
          <a:ext cx="0" cy="0"/>
          <a:chOff x="0" y="0"/>
          <a:chExt cx="0" cy="0"/>
        </a:xfrm>
      </p:grpSpPr>
      <p:sp>
        <p:nvSpPr>
          <p:cNvPr id="54" name="Shape 54"/>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2"/>
              </a:solidFill>
              <a:latin typeface="Arial"/>
              <a:ea typeface="Arial"/>
              <a:cs typeface="Arial"/>
              <a:sym typeface="Arial"/>
            </a:endParaRPr>
          </a:p>
        </p:txBody>
      </p:sp>
      <p:sp>
        <p:nvSpPr>
          <p:cNvPr id="55" name="Shape 55"/>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7696060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vider Option 6">
    <p:bg>
      <p:bgPr>
        <a:blipFill rotWithShape="1">
          <a:blip r:embed="rId2">
            <a:alphaModFix/>
          </a:blip>
          <a:stretch>
            <a:fillRect l="-31998" r="-31997"/>
          </a:stretch>
        </a:blipFill>
        <a:effectLst/>
      </p:bgPr>
    </p:bg>
    <p:spTree>
      <p:nvGrpSpPr>
        <p:cNvPr id="1" name="Shape 56"/>
        <p:cNvGrpSpPr/>
        <p:nvPr/>
      </p:nvGrpSpPr>
      <p:grpSpPr>
        <a:xfrm>
          <a:off x="0" y="0"/>
          <a:ext cx="0" cy="0"/>
          <a:chOff x="0" y="0"/>
          <a:chExt cx="0" cy="0"/>
        </a:xfrm>
      </p:grpSpPr>
      <p:sp>
        <p:nvSpPr>
          <p:cNvPr id="57" name="Shape 57"/>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8" name="Shape 58"/>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8821452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tatement Option 1">
    <p:bg>
      <p:bgPr>
        <a:solidFill>
          <a:schemeClr val="lt2"/>
        </a:solidFill>
        <a:effectLst/>
      </p:bgPr>
    </p:bg>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98" name="Shape 98"/>
          <p:cNvSpPr txBox="1">
            <a:spLocks noGrp="1"/>
          </p:cNvSpPr>
          <p:nvPr>
            <p:ph type="ctrTitle"/>
          </p:nvPr>
        </p:nvSpPr>
        <p:spPr>
          <a:xfrm>
            <a:off x="2030101" y="2759845"/>
            <a:ext cx="8395199" cy="1338309"/>
          </a:xfrm>
          <a:prstGeom prst="rect">
            <a:avLst/>
          </a:prstGeom>
          <a:noFill/>
          <a:ln>
            <a:noFill/>
          </a:ln>
        </p:spPr>
        <p:txBody>
          <a:bodyPr lIns="91425" tIns="91425" rIns="91425" bIns="91425" anchor="ctr" anchorCtr="0"/>
          <a:lstStyle>
            <a:lvl1pPr marL="0" marR="0" lvl="0" indent="0" algn="ctr" rtl="0">
              <a:lnSpc>
                <a:spcPct val="117647"/>
              </a:lnSpc>
              <a:spcBef>
                <a:spcPts val="0"/>
              </a:spcBef>
              <a:buClr>
                <a:schemeClr val="lt2"/>
              </a:buClr>
              <a:buFont typeface="Times New Roman"/>
              <a:buNone/>
              <a:defRPr sz="3400" b="1" i="0" u="none" strike="noStrike" cap="none">
                <a:solidFill>
                  <a:schemeClr val="lt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pic>
        <p:nvPicPr>
          <p:cNvPr id="5" name="Shape 99">
            <a:extLst>
              <a:ext uri="{FF2B5EF4-FFF2-40B4-BE49-F238E27FC236}">
                <a16:creationId xmlns="" xmlns:a16="http://schemas.microsoft.com/office/drawing/2014/main" id="{341D8F2C-08A7-46C5-B938-137599CD21D2}"/>
              </a:ext>
            </a:extLst>
          </p:cNvPr>
          <p:cNvPicPr preferRelativeResize="0"/>
          <p:nvPr userDrawn="1"/>
        </p:nvPicPr>
        <p:blipFill rotWithShape="1">
          <a:blip r:embed="rId3">
            <a:alphaModFix/>
          </a:blip>
          <a:srcRect/>
          <a:stretch/>
        </p:blipFill>
        <p:spPr>
          <a:xfrm>
            <a:off x="667933" y="6296829"/>
            <a:ext cx="1237999" cy="382920"/>
          </a:xfrm>
          <a:prstGeom prst="rect">
            <a:avLst/>
          </a:prstGeom>
          <a:noFill/>
          <a:ln>
            <a:noFill/>
          </a:ln>
        </p:spPr>
      </p:pic>
    </p:spTree>
    <p:extLst>
      <p:ext uri="{BB962C8B-B14F-4D97-AF65-F5344CB8AC3E}">
        <p14:creationId xmlns:p14="http://schemas.microsoft.com/office/powerpoint/2010/main" val="1542597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tatement Option 4">
    <p:bg>
      <p:bgPr>
        <a:solidFill>
          <a:srgbClr val="D2DB0E"/>
        </a:solidFill>
        <a:effectLst/>
      </p:bgPr>
    </p:bg>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102" name="Shape 102"/>
          <p:cNvSpPr txBox="1">
            <a:spLocks noGrp="1"/>
          </p:cNvSpPr>
          <p:nvPr>
            <p:ph type="ctrTitle"/>
          </p:nvPr>
        </p:nvSpPr>
        <p:spPr>
          <a:xfrm>
            <a:off x="1992001" y="2389032"/>
            <a:ext cx="8395199" cy="1644743"/>
          </a:xfrm>
          <a:prstGeom prst="rect">
            <a:avLst/>
          </a:prstGeom>
          <a:noFill/>
          <a:ln>
            <a:noFill/>
          </a:ln>
        </p:spPr>
        <p:txBody>
          <a:bodyPr lIns="91425" tIns="91425" rIns="91425" bIns="91425" anchor="b" anchorCtr="0"/>
          <a:lstStyle>
            <a:lvl1pPr marL="0" marR="0" lvl="0" indent="0" algn="ctr" rtl="0">
              <a:lnSpc>
                <a:spcPct val="105882"/>
              </a:lnSpc>
              <a:spcBef>
                <a:spcPts val="0"/>
              </a:spcBef>
              <a:buClr>
                <a:schemeClr val="dk2"/>
              </a:buClr>
              <a:buFont typeface="Times New Roman"/>
              <a:buNone/>
              <a:defRPr sz="3400" b="1" i="1"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3" name="Shape 103"/>
          <p:cNvSpPr txBox="1">
            <a:spLocks noGrp="1"/>
          </p:cNvSpPr>
          <p:nvPr>
            <p:ph type="body" idx="1"/>
          </p:nvPr>
        </p:nvSpPr>
        <p:spPr>
          <a:xfrm>
            <a:off x="2154767" y="4179106"/>
            <a:ext cx="8020051" cy="366713"/>
          </a:xfrm>
          <a:prstGeom prst="rect">
            <a:avLst/>
          </a:prstGeom>
          <a:noFill/>
          <a:ln>
            <a:noFill/>
          </a:ln>
        </p:spPr>
        <p:txBody>
          <a:bodyPr lIns="91425" tIns="91425" rIns="91425" bIns="91425" anchor="t" anchorCtr="0"/>
          <a:lstStyle>
            <a:lvl1pPr marL="0" marR="0" lvl="0" indent="0" algn="ctr" rtl="0">
              <a:lnSpc>
                <a:spcPct val="11250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4" name="Shape 104"/>
          <p:cNvPicPr preferRelativeResize="0"/>
          <p:nvPr/>
        </p:nvPicPr>
        <p:blipFill rotWithShape="1">
          <a:blip r:embed="rId3">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3672599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1D5E66-9319-4A77-98FB-0427C01832C8}"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14010969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and Content">
    <p:bg>
      <p:bgPr>
        <a:solidFill>
          <a:srgbClr val="FFFFFF"/>
        </a:solidFill>
        <a:effectLst/>
      </p:bgPr>
    </p:bg>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721783" y="417599"/>
            <a:ext cx="6775448" cy="1096874"/>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7" name="Shape 137"/>
          <p:cNvSpPr txBox="1">
            <a:spLocks noGrp="1"/>
          </p:cNvSpPr>
          <p:nvPr>
            <p:ph type="body" idx="1"/>
          </p:nvPr>
        </p:nvSpPr>
        <p:spPr>
          <a:xfrm>
            <a:off x="723901" y="1704976"/>
            <a:ext cx="8079316" cy="3171825"/>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rgbClr val="000000"/>
              </a:buClr>
              <a:buFont typeface="Arial"/>
              <a:buNone/>
              <a:defRPr sz="1600" b="0" i="0" u="none" strike="noStrike" cap="none">
                <a:solidFill>
                  <a:srgbClr val="000000"/>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 name="Shape 138"/>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20732923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Numbered">
    <p:bg>
      <p:bgPr>
        <a:solidFill>
          <a:srgbClr val="FFFFFF"/>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1783" y="417600"/>
            <a:ext cx="6775448" cy="111592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1" name="Shape 141"/>
          <p:cNvSpPr txBox="1">
            <a:spLocks noGrp="1"/>
          </p:cNvSpPr>
          <p:nvPr>
            <p:ph type="body" idx="1"/>
          </p:nvPr>
        </p:nvSpPr>
        <p:spPr>
          <a:xfrm>
            <a:off x="723901" y="1809750"/>
            <a:ext cx="8661399" cy="3781425"/>
          </a:xfrm>
          <a:prstGeom prst="rect">
            <a:avLst/>
          </a:prstGeom>
          <a:noFill/>
          <a:ln>
            <a:noFill/>
          </a:ln>
        </p:spPr>
        <p:txBody>
          <a:bodyPr lIns="91425" tIns="91425" rIns="91425" bIns="91425" anchor="t" anchorCtr="0"/>
          <a:lstStyle>
            <a:lvl1pPr marL="238125" marR="0" lvl="0" indent="-136525" algn="l" rtl="0">
              <a:lnSpc>
                <a:spcPct val="118750"/>
              </a:lnSpc>
              <a:spcBef>
                <a:spcPts val="1134"/>
              </a:spcBef>
              <a:spcAft>
                <a:spcPts val="0"/>
              </a:spcAft>
              <a:buClr>
                <a:schemeClr val="dk2"/>
              </a:buClr>
              <a:buSzPct val="100000"/>
              <a:buFont typeface="Times New Roman"/>
              <a:buAutoNum type="arabicPeriod"/>
              <a:defRPr sz="1600" b="1" i="0" u="none" strike="noStrike" cap="none">
                <a:solidFill>
                  <a:schemeClr val="dk2"/>
                </a:solidFill>
                <a:latin typeface="Arial"/>
                <a:ea typeface="Arial"/>
                <a:cs typeface="Arial"/>
                <a:sym typeface="Arial"/>
              </a:defRPr>
            </a:lvl1pPr>
            <a:lvl2pPr marL="428625" marR="0" lvl="1" indent="-8572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628650" marR="0" lvl="2" indent="-107950"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Shape 142"/>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22498498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p:bg>
      <p:bgPr>
        <a:solidFill>
          <a:srgbClr val="FFFFFF"/>
        </a:solidFill>
        <a:effectLst/>
      </p:bgPr>
    </p:bg>
    <p:spTree>
      <p:nvGrpSpPr>
        <p:cNvPr id="1" name="Shape 196"/>
        <p:cNvGrpSpPr/>
        <p:nvPr/>
      </p:nvGrpSpPr>
      <p:grpSpPr>
        <a:xfrm>
          <a:off x="0" y="0"/>
          <a:ext cx="0" cy="0"/>
          <a:chOff x="0" y="0"/>
          <a:chExt cx="0" cy="0"/>
        </a:xfrm>
      </p:grpSpPr>
      <p:sp>
        <p:nvSpPr>
          <p:cNvPr id="197" name="Shape 197"/>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8253269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More to Learn">
    <p:bg>
      <p:bgPr>
        <a:solidFill>
          <a:schemeClr val="lt2"/>
        </a:solidFill>
        <a:effectLst/>
      </p:bgPr>
    </p:bg>
    <p:spTree>
      <p:nvGrpSpPr>
        <p:cNvPr id="1" name="Shape 198"/>
        <p:cNvGrpSpPr/>
        <p:nvPr/>
      </p:nvGrpSpPr>
      <p:grpSpPr>
        <a:xfrm>
          <a:off x="0" y="0"/>
          <a:ext cx="0" cy="0"/>
          <a:chOff x="0" y="0"/>
          <a:chExt cx="0" cy="0"/>
        </a:xfrm>
      </p:grpSpPr>
      <p:pic>
        <p:nvPicPr>
          <p:cNvPr id="199" name="Shape 199"/>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200" name="Shape 200"/>
          <p:cNvSpPr txBox="1">
            <a:spLocks noGrp="1"/>
          </p:cNvSpPr>
          <p:nvPr>
            <p:ph type="ctrTitle"/>
          </p:nvPr>
        </p:nvSpPr>
        <p:spPr>
          <a:xfrm>
            <a:off x="3111499" y="2728866"/>
            <a:ext cx="6208899" cy="985884"/>
          </a:xfrm>
          <a:prstGeom prst="rect">
            <a:avLst/>
          </a:prstGeom>
          <a:noFill/>
          <a:ln>
            <a:noFill/>
          </a:ln>
        </p:spPr>
        <p:txBody>
          <a:bodyPr lIns="91425" tIns="91425" rIns="91425" bIns="91425" anchor="b" anchorCtr="0"/>
          <a:lstStyle>
            <a:lvl1pPr marL="0" marR="0" lvl="0" indent="0" algn="ctr"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1" name="Shape 201"/>
          <p:cNvSpPr txBox="1">
            <a:spLocks noGrp="1"/>
          </p:cNvSpPr>
          <p:nvPr>
            <p:ph type="body" idx="1"/>
          </p:nvPr>
        </p:nvSpPr>
        <p:spPr>
          <a:xfrm>
            <a:off x="3124200" y="3829050"/>
            <a:ext cx="6324600" cy="638174"/>
          </a:xfrm>
          <a:prstGeom prst="rect">
            <a:avLst/>
          </a:prstGeom>
          <a:noFill/>
          <a:ln>
            <a:noFill/>
          </a:ln>
        </p:spPr>
        <p:txBody>
          <a:bodyPr lIns="91425" tIns="91425" rIns="91425" bIns="91425" anchor="t" anchorCtr="0"/>
          <a:lstStyle>
            <a:lvl1pPr marL="0" marR="0" lvl="0" indent="0" algn="ctr" rtl="0">
              <a:lnSpc>
                <a:spcPct val="13125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0" marR="0" lvl="1" indent="0" algn="ctr" rtl="0">
              <a:lnSpc>
                <a:spcPct val="131250"/>
              </a:lnSpc>
              <a:spcBef>
                <a:spcPts val="0"/>
              </a:spcBef>
              <a:spcAft>
                <a:spcPts val="0"/>
              </a:spcAft>
              <a:buClr>
                <a:schemeClr val="lt2"/>
              </a:buClr>
              <a:buFont typeface="Arial"/>
              <a:buNone/>
              <a:defRPr sz="1600" b="1" i="0" u="none" strike="noStrike" cap="none">
                <a:solidFill>
                  <a:schemeClr val="lt2"/>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8240441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Final Slide Option1">
    <p:bg>
      <p:bgPr>
        <a:solidFill>
          <a:schemeClr val="lt2"/>
        </a:solidFill>
        <a:effectLst/>
      </p:bgPr>
    </p:bg>
    <p:spTree>
      <p:nvGrpSpPr>
        <p:cNvPr id="1" name="Shape 202"/>
        <p:cNvGrpSpPr/>
        <p:nvPr/>
      </p:nvGrpSpPr>
      <p:grpSpPr>
        <a:xfrm>
          <a:off x="0" y="0"/>
          <a:ext cx="0" cy="0"/>
          <a:chOff x="0" y="0"/>
          <a:chExt cx="0" cy="0"/>
        </a:xfrm>
      </p:grpSpPr>
      <p:pic>
        <p:nvPicPr>
          <p:cNvPr id="203" name="Shape 203"/>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22919266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Final Slide Option2">
    <p:bg>
      <p:bgPr>
        <a:solidFill>
          <a:schemeClr val="lt1"/>
        </a:solidFill>
        <a:effectLst/>
      </p:bgPr>
    </p:bg>
    <p:spTree>
      <p:nvGrpSpPr>
        <p:cNvPr id="1" name="Shape 204"/>
        <p:cNvGrpSpPr/>
        <p:nvPr/>
      </p:nvGrpSpPr>
      <p:grpSpPr>
        <a:xfrm>
          <a:off x="0" y="0"/>
          <a:ext cx="0" cy="0"/>
          <a:chOff x="0" y="0"/>
          <a:chExt cx="0" cy="0"/>
        </a:xfrm>
      </p:grpSpPr>
      <p:pic>
        <p:nvPicPr>
          <p:cNvPr id="205" name="Shape 205"/>
          <p:cNvPicPr preferRelativeResize="0"/>
          <p:nvPr/>
        </p:nvPicPr>
        <p:blipFill rotWithShape="1">
          <a:blip r:embed="rId2">
            <a:alphaModFix/>
          </a:blip>
          <a:srcRect/>
          <a:stretch/>
        </p:blipFill>
        <p:spPr>
          <a:xfrm>
            <a:off x="3867907" y="3558921"/>
            <a:ext cx="4506984" cy="216406"/>
          </a:xfrm>
          <a:prstGeom prst="rect">
            <a:avLst/>
          </a:prstGeom>
          <a:noFill/>
          <a:ln>
            <a:noFill/>
          </a:ln>
        </p:spPr>
      </p:pic>
    </p:spTree>
    <p:extLst>
      <p:ext uri="{BB962C8B-B14F-4D97-AF65-F5344CB8AC3E}">
        <p14:creationId xmlns:p14="http://schemas.microsoft.com/office/powerpoint/2010/main" val="31224146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Final Slide Option3">
    <p:bg>
      <p:bgPr>
        <a:solidFill>
          <a:srgbClr val="595959"/>
        </a:solidFill>
        <a:effectLst/>
      </p:bgPr>
    </p:bg>
    <p:spTree>
      <p:nvGrpSpPr>
        <p:cNvPr id="1" name="Shape 206"/>
        <p:cNvGrpSpPr/>
        <p:nvPr/>
      </p:nvGrpSpPr>
      <p:grpSpPr>
        <a:xfrm>
          <a:off x="0" y="0"/>
          <a:ext cx="0" cy="0"/>
          <a:chOff x="0" y="0"/>
          <a:chExt cx="0" cy="0"/>
        </a:xfrm>
      </p:grpSpPr>
      <p:pic>
        <p:nvPicPr>
          <p:cNvPr id="207" name="Shape 207"/>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1366501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1D5E66-9319-4A77-98FB-0427C01832C8}"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2669481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1D5E66-9319-4A77-98FB-0427C01832C8}"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844981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1D5E66-9319-4A77-98FB-0427C01832C8}" type="datetimeFigureOut">
              <a:rPr lang="en-GB" smtClean="0"/>
              <a:t>31/08/2017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32840593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1D5E66-9319-4A77-98FB-0427C01832C8}" type="datetimeFigureOut">
              <a:rPr lang="en-GB" smtClean="0"/>
              <a:t>31/08/2017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2311577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1D5E66-9319-4A77-98FB-0427C01832C8}" type="datetimeFigureOut">
              <a:rPr lang="en-GB" smtClean="0"/>
              <a:t>31/08/2017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3881766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1D5E66-9319-4A77-98FB-0427C01832C8}"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3714652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1D5E66-9319-4A77-98FB-0427C01832C8}"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34702743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1D5E66-9319-4A77-98FB-0427C01832C8}" type="datetimeFigureOut">
              <a:rPr lang="en-GB" smtClean="0"/>
              <a:t>31/08/2017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06AF0B-A84A-4DE7-90F0-337B6CE3E373}" type="slidenum">
              <a:rPr lang="en-GB" smtClean="0"/>
              <a:t>‹#›</a:t>
            </a:fld>
            <a:endParaRPr lang="en-GB"/>
          </a:p>
        </p:txBody>
      </p:sp>
    </p:spTree>
    <p:extLst>
      <p:ext uri="{BB962C8B-B14F-4D97-AF65-F5344CB8AC3E}">
        <p14:creationId xmlns:p14="http://schemas.microsoft.com/office/powerpoint/2010/main" val="27739658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Shape 7"/>
          <p:cNvSpPr txBox="1">
            <a:spLocks noGrp="1"/>
          </p:cNvSpPr>
          <p:nvPr>
            <p:ph type="title"/>
          </p:nvPr>
        </p:nvSpPr>
        <p:spPr>
          <a:xfrm>
            <a:off x="721783" y="417600"/>
            <a:ext cx="7977717" cy="90637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1"/>
              </a:buClr>
              <a:buFont typeface="Times New Roman"/>
              <a:buNone/>
              <a:defRPr sz="34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 name="Shape 8"/>
          <p:cNvSpPr txBox="1">
            <a:spLocks noGrp="1"/>
          </p:cNvSpPr>
          <p:nvPr>
            <p:ph type="body" idx="1"/>
          </p:nvPr>
        </p:nvSpPr>
        <p:spPr>
          <a:xfrm>
            <a:off x="713199" y="1704975"/>
            <a:ext cx="8001507" cy="4285174"/>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chemeClr val="dk1"/>
              </a:buClr>
              <a:buFont typeface="Arial"/>
              <a:buNone/>
              <a:defRPr sz="1600" b="0" i="0" u="none" strike="noStrike" cap="none">
                <a:solidFill>
                  <a:schemeClr val="dk1"/>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Shape 9"/>
          <p:cNvCxnSpPr/>
          <p:nvPr/>
        </p:nvCxnSpPr>
        <p:spPr>
          <a:xfrm>
            <a:off x="11286723" y="6504781"/>
            <a:ext cx="0" cy="86399"/>
          </a:xfrm>
          <a:prstGeom prst="straightConnector1">
            <a:avLst/>
          </a:prstGeom>
          <a:noFill/>
          <a:ln w="9525" cap="flat" cmpd="sng">
            <a:solidFill>
              <a:schemeClr val="lt2"/>
            </a:solidFill>
            <a:prstDash val="solid"/>
            <a:round/>
            <a:headEnd type="none" w="med" len="med"/>
            <a:tailEnd type="none" w="med" len="med"/>
          </a:ln>
        </p:spPr>
      </p:cxnSp>
      <p:sp>
        <p:nvSpPr>
          <p:cNvPr id="10" name="Shape 10"/>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pic>
        <p:nvPicPr>
          <p:cNvPr id="11" name="Shape 11"/>
          <p:cNvPicPr preferRelativeResize="0"/>
          <p:nvPr/>
        </p:nvPicPr>
        <p:blipFill rotWithShape="1">
          <a:blip r:embed="rId17">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2975893466"/>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ctrTitle"/>
          </p:nvPr>
        </p:nvSpPr>
        <p:spPr>
          <a:xfrm>
            <a:off x="3090965" y="2334828"/>
            <a:ext cx="6296399" cy="2263806"/>
          </a:xfrm>
          <a:prstGeom prst="rect">
            <a:avLst/>
          </a:prstGeom>
          <a:noFill/>
          <a:ln>
            <a:noFill/>
          </a:ln>
        </p:spPr>
        <p:txBody>
          <a:bodyPr lIns="0" tIns="0" rIns="0" bIns="0" anchor="ctr" anchorCtr="0">
            <a:noAutofit/>
          </a:bodyPr>
          <a:lstStyle/>
          <a:p>
            <a:pPr>
              <a:lnSpc>
                <a:spcPct val="100000"/>
              </a:lnSpc>
              <a:buSzPct val="25000"/>
            </a:pPr>
            <a:r>
              <a:rPr lang="en-GB" sz="6000"/>
              <a:t>Week 9 – </a:t>
            </a:r>
            <a:br>
              <a:rPr lang="en-GB" sz="6000"/>
            </a:br>
            <a:r>
              <a:rPr lang="en-GB" sz="6000"/>
              <a:t>Paper 2: </a:t>
            </a:r>
            <a:r>
              <a:rPr lang="en-GB" sz="6000" dirty="0"/>
              <a:t>Reading</a:t>
            </a:r>
            <a:r>
              <a:rPr lang="en-GB" dirty="0"/>
              <a:t/>
            </a:r>
            <a:br>
              <a:rPr lang="en-GB" dirty="0"/>
            </a:br>
            <a:r>
              <a:rPr lang="en-GB" dirty="0"/>
              <a:t/>
            </a:r>
            <a:br>
              <a:rPr lang="en-GB" dirty="0"/>
            </a:br>
            <a:endParaRPr lang="en-GB" dirty="0"/>
          </a:p>
        </p:txBody>
      </p:sp>
    </p:spTree>
    <p:extLst>
      <p:ext uri="{BB962C8B-B14F-4D97-AF65-F5344CB8AC3E}">
        <p14:creationId xmlns:p14="http://schemas.microsoft.com/office/powerpoint/2010/main" val="3868625037"/>
      </p:ext>
    </p:extLst>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18087"/>
          </a:xfrm>
        </p:spPr>
        <p:txBody>
          <a:bodyPr/>
          <a:lstStyle/>
          <a:p>
            <a:r>
              <a:rPr lang="en-GB" b="1" dirty="0"/>
              <a:t>What level would you award this piece?</a:t>
            </a:r>
          </a:p>
        </p:txBody>
      </p:sp>
      <p:sp>
        <p:nvSpPr>
          <p:cNvPr id="3" name="Content Placeholder 2"/>
          <p:cNvSpPr>
            <a:spLocks noGrp="1"/>
          </p:cNvSpPr>
          <p:nvPr>
            <p:ph idx="1"/>
          </p:nvPr>
        </p:nvSpPr>
        <p:spPr>
          <a:xfrm>
            <a:off x="838200" y="1350498"/>
            <a:ext cx="10515600" cy="4826465"/>
          </a:xfrm>
        </p:spPr>
        <p:txBody>
          <a:bodyPr>
            <a:normAutofit lnSpcReduction="10000"/>
          </a:bodyPr>
          <a:lstStyle/>
          <a:p>
            <a:r>
              <a:rPr lang="en-GB" b="1" dirty="0"/>
              <a:t>The writer uses the adjective “remarkable,” which would engage the reader by suggesting Muhammad Ali’s skills were exceptional and impressive in comparison to others.</a:t>
            </a:r>
          </a:p>
          <a:p>
            <a:r>
              <a:rPr lang="en-GB" b="1" dirty="0"/>
              <a:t>The writer also uses a parenthetical clause: “hands…heavyweight.”  This parenthetical clause makes the phrase stand out from the rest of the sentence, just like Ali stood out from the rest of the heavyweights. This would engage the reader because it suggests Ali’s skills were special and unique.</a:t>
            </a:r>
          </a:p>
          <a:p>
            <a:r>
              <a:rPr lang="en-GB" b="1" dirty="0"/>
              <a:t>The writer uses the simile “hands as fast and deadly as a cobra’s strike,” which would engage the reader because it makes them think that Ali is a very talented boxer. Fans of Ali would be engaged because they feel the writer thinks Ali is as good a fighter as they believe him to be. </a:t>
            </a:r>
          </a:p>
        </p:txBody>
      </p:sp>
      <p:pic>
        <p:nvPicPr>
          <p:cNvPr id="4" name="Picture 3">
            <a:extLst>
              <a:ext uri="{FF2B5EF4-FFF2-40B4-BE49-F238E27FC236}">
                <a16:creationId xmlns="" xmlns:a16="http://schemas.microsoft.com/office/drawing/2014/main" id="{ADFC4DC2-C0F7-4B20-A25F-ED1DAAA25B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23673327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87857" y="651918"/>
            <a:ext cx="8256895" cy="5748882"/>
          </a:xfrm>
        </p:spPr>
        <p:txBody>
          <a:bodyPr>
            <a:normAutofit fontScale="92500"/>
          </a:bodyPr>
          <a:lstStyle/>
          <a:p>
            <a:r>
              <a:rPr lang="en-GB" b="1" dirty="0"/>
              <a:t>The writer uses the</a:t>
            </a:r>
            <a:r>
              <a:rPr lang="en-GB" b="1" dirty="0">
                <a:solidFill>
                  <a:srgbClr val="FF0000"/>
                </a:solidFill>
              </a:rPr>
              <a:t> adjective </a:t>
            </a:r>
            <a:r>
              <a:rPr lang="en-GB" b="1" dirty="0">
                <a:solidFill>
                  <a:srgbClr val="00B0F0"/>
                </a:solidFill>
              </a:rPr>
              <a:t>“remarkable</a:t>
            </a:r>
            <a:r>
              <a:rPr lang="en-GB" b="1" dirty="0"/>
              <a:t>,” which would engage the reader by suggesting Muhammad Ali’s skills were exceptional and impressive in comparison to others.</a:t>
            </a:r>
          </a:p>
          <a:p>
            <a:r>
              <a:rPr lang="en-GB" b="1" dirty="0"/>
              <a:t>The writer also uses a </a:t>
            </a:r>
            <a:r>
              <a:rPr lang="en-GB" b="1" dirty="0">
                <a:solidFill>
                  <a:srgbClr val="FF0000"/>
                </a:solidFill>
              </a:rPr>
              <a:t>parenthetical clause</a:t>
            </a:r>
            <a:r>
              <a:rPr lang="en-GB" b="1" dirty="0"/>
              <a:t>: “</a:t>
            </a:r>
            <a:r>
              <a:rPr lang="en-GB" b="1" dirty="0">
                <a:solidFill>
                  <a:srgbClr val="00B0F0"/>
                </a:solidFill>
              </a:rPr>
              <a:t>hands…heavyweight</a:t>
            </a:r>
            <a:r>
              <a:rPr lang="en-GB" b="1" dirty="0"/>
              <a:t>.”</a:t>
            </a:r>
            <a:r>
              <a:rPr lang="en-GB" b="1" dirty="0">
                <a:solidFill>
                  <a:srgbClr val="00B0F0"/>
                </a:solidFill>
              </a:rPr>
              <a:t>  </a:t>
            </a:r>
            <a:r>
              <a:rPr lang="en-GB" b="1" dirty="0"/>
              <a:t>This </a:t>
            </a:r>
            <a:r>
              <a:rPr lang="en-GB" b="1" dirty="0">
                <a:solidFill>
                  <a:srgbClr val="FF0000"/>
                </a:solidFill>
              </a:rPr>
              <a:t>parenthetical clause </a:t>
            </a:r>
            <a:r>
              <a:rPr lang="en-GB" b="1" dirty="0"/>
              <a:t>makes the phrase stand out from the rest of the sentence just like Ali stood out from the rest of the heavyweights. This would engage the reader because it suggest Ali’s skills were special and unique.</a:t>
            </a:r>
          </a:p>
          <a:p>
            <a:r>
              <a:rPr lang="en-GB" b="1" dirty="0"/>
              <a:t>The writer uses the </a:t>
            </a:r>
            <a:r>
              <a:rPr lang="en-GB" b="1" dirty="0">
                <a:solidFill>
                  <a:srgbClr val="FF0000"/>
                </a:solidFill>
              </a:rPr>
              <a:t>simile</a:t>
            </a:r>
            <a:r>
              <a:rPr lang="en-GB" b="1" dirty="0"/>
              <a:t> “</a:t>
            </a:r>
            <a:r>
              <a:rPr lang="en-GB" b="1" dirty="0">
                <a:solidFill>
                  <a:srgbClr val="00B0F0"/>
                </a:solidFill>
              </a:rPr>
              <a:t>hands as fast and deadly as a cobra’s strike</a:t>
            </a:r>
            <a:r>
              <a:rPr lang="en-GB" b="1" dirty="0"/>
              <a:t>,”</a:t>
            </a:r>
            <a:r>
              <a:rPr lang="en-GB" b="1" dirty="0">
                <a:solidFill>
                  <a:srgbClr val="00B0F0"/>
                </a:solidFill>
              </a:rPr>
              <a:t> </a:t>
            </a:r>
            <a:r>
              <a:rPr lang="en-GB" b="1" dirty="0"/>
              <a:t>which would engage the reader because it makes them think that Ali is a very talented boxer. Fans of Ali would be engaged because they feel the writer thinks Ali is as good a fighter as they believe him to be. </a:t>
            </a:r>
          </a:p>
          <a:p>
            <a:endParaRPr lang="en-GB" dirty="0"/>
          </a:p>
        </p:txBody>
      </p:sp>
      <p:sp>
        <p:nvSpPr>
          <p:cNvPr id="4" name="TextBox 3"/>
          <p:cNvSpPr txBox="1"/>
          <p:nvPr/>
        </p:nvSpPr>
        <p:spPr>
          <a:xfrm>
            <a:off x="245660" y="651918"/>
            <a:ext cx="1705970" cy="1938992"/>
          </a:xfrm>
          <a:prstGeom prst="rect">
            <a:avLst/>
          </a:prstGeom>
          <a:noFill/>
        </p:spPr>
        <p:txBody>
          <a:bodyPr wrap="square" rtlCol="0">
            <a:spAutoFit/>
          </a:bodyPr>
          <a:lstStyle/>
          <a:p>
            <a:r>
              <a:rPr lang="en-GB" sz="2400" b="1" dirty="0">
                <a:solidFill>
                  <a:srgbClr val="7030A0"/>
                </a:solidFill>
              </a:rPr>
              <a:t>Clear explanation of the effects of language</a:t>
            </a:r>
          </a:p>
        </p:txBody>
      </p:sp>
      <p:sp>
        <p:nvSpPr>
          <p:cNvPr id="5" name="TextBox 4"/>
          <p:cNvSpPr txBox="1"/>
          <p:nvPr/>
        </p:nvSpPr>
        <p:spPr>
          <a:xfrm>
            <a:off x="10044752" y="2197290"/>
            <a:ext cx="1801505" cy="1200329"/>
          </a:xfrm>
          <a:prstGeom prst="rect">
            <a:avLst/>
          </a:prstGeom>
          <a:noFill/>
        </p:spPr>
        <p:txBody>
          <a:bodyPr wrap="square" rtlCol="0">
            <a:spAutoFit/>
          </a:bodyPr>
          <a:lstStyle/>
          <a:p>
            <a:r>
              <a:rPr lang="en-GB" sz="2400" b="1" dirty="0">
                <a:solidFill>
                  <a:srgbClr val="7030A0"/>
                </a:solidFill>
              </a:rPr>
              <a:t>Clear explanation of structure</a:t>
            </a:r>
          </a:p>
        </p:txBody>
      </p:sp>
      <p:sp>
        <p:nvSpPr>
          <p:cNvPr id="7" name="TextBox 6"/>
          <p:cNvSpPr txBox="1"/>
          <p:nvPr/>
        </p:nvSpPr>
        <p:spPr>
          <a:xfrm>
            <a:off x="245660" y="4299045"/>
            <a:ext cx="1705970" cy="1200329"/>
          </a:xfrm>
          <a:prstGeom prst="rect">
            <a:avLst/>
          </a:prstGeom>
          <a:noFill/>
        </p:spPr>
        <p:txBody>
          <a:bodyPr wrap="square" rtlCol="0">
            <a:spAutoFit/>
          </a:bodyPr>
          <a:lstStyle/>
          <a:p>
            <a:r>
              <a:rPr lang="en-GB" sz="2400" b="1" dirty="0">
                <a:solidFill>
                  <a:srgbClr val="7030A0"/>
                </a:solidFill>
              </a:rPr>
              <a:t>Clear explanation of syntax</a:t>
            </a:r>
          </a:p>
        </p:txBody>
      </p:sp>
      <p:sp>
        <p:nvSpPr>
          <p:cNvPr id="8" name="TextBox 7"/>
          <p:cNvSpPr txBox="1"/>
          <p:nvPr/>
        </p:nvSpPr>
        <p:spPr>
          <a:xfrm>
            <a:off x="10044751" y="3950564"/>
            <a:ext cx="1542197" cy="2308324"/>
          </a:xfrm>
          <a:prstGeom prst="rect">
            <a:avLst/>
          </a:prstGeom>
          <a:noFill/>
        </p:spPr>
        <p:txBody>
          <a:bodyPr wrap="square" rtlCol="0">
            <a:spAutoFit/>
          </a:bodyPr>
          <a:lstStyle/>
          <a:p>
            <a:r>
              <a:rPr lang="en-GB" sz="2400" b="1" dirty="0">
                <a:solidFill>
                  <a:srgbClr val="00B050"/>
                </a:solidFill>
              </a:rPr>
              <a:t>Everything is clearly explained but ideas are not linked. </a:t>
            </a:r>
          </a:p>
        </p:txBody>
      </p:sp>
      <p:pic>
        <p:nvPicPr>
          <p:cNvPr id="9" name="Picture 8">
            <a:extLst>
              <a:ext uri="{FF2B5EF4-FFF2-40B4-BE49-F238E27FC236}">
                <a16:creationId xmlns="" xmlns:a16="http://schemas.microsoft.com/office/drawing/2014/main" id="{7A99FB89-DAB2-4119-9A29-7061DB329A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15607" y="6250729"/>
            <a:ext cx="1447786" cy="561104"/>
          </a:xfrm>
          <a:prstGeom prst="rect">
            <a:avLst/>
          </a:prstGeom>
        </p:spPr>
      </p:pic>
    </p:spTree>
    <p:extLst>
      <p:ext uri="{BB962C8B-B14F-4D97-AF65-F5344CB8AC3E}">
        <p14:creationId xmlns:p14="http://schemas.microsoft.com/office/powerpoint/2010/main" val="2467785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2246"/>
            <a:ext cx="10515600" cy="507072"/>
          </a:xfrm>
        </p:spPr>
        <p:txBody>
          <a:bodyPr>
            <a:normAutofit fontScale="90000"/>
          </a:bodyPr>
          <a:lstStyle/>
          <a:p>
            <a:r>
              <a:rPr lang="en-GB" b="1" dirty="0"/>
              <a:t>What level would you award this piece?</a:t>
            </a:r>
          </a:p>
        </p:txBody>
      </p:sp>
      <p:sp>
        <p:nvSpPr>
          <p:cNvPr id="3" name="Content Placeholder 2"/>
          <p:cNvSpPr>
            <a:spLocks noGrp="1"/>
          </p:cNvSpPr>
          <p:nvPr>
            <p:ph idx="1"/>
          </p:nvPr>
        </p:nvSpPr>
        <p:spPr>
          <a:xfrm>
            <a:off x="838200" y="858129"/>
            <a:ext cx="10515600" cy="5318834"/>
          </a:xfrm>
        </p:spPr>
        <p:txBody>
          <a:bodyPr>
            <a:normAutofit fontScale="92500" lnSpcReduction="10000"/>
          </a:bodyPr>
          <a:lstStyle/>
          <a:p>
            <a:r>
              <a:rPr lang="en-GB" b="1" dirty="0"/>
              <a:t>The writer uses a parenthetical clause, “hands…heavyweight,” which exaggerates the unique nature of Muhammad Ali’s achievements, engaging the reader because they see how special his skills are. </a:t>
            </a:r>
          </a:p>
          <a:p>
            <a:r>
              <a:rPr lang="en-GB" b="1" dirty="0"/>
              <a:t>The writer then successfully develops this idea that Ali’s skills were superior by using the adjective “remarkable.” “Remarkable” has connotations of Ali’s skills being unique and impressive, which would be highly engaging, particularly to his fans, who will agree with the writer’s description of Ali.   </a:t>
            </a:r>
          </a:p>
          <a:p>
            <a:r>
              <a:rPr lang="en-GB" b="1" dirty="0"/>
              <a:t>Furthermore, the simile “as fast and deadly as a cobra’s strike” builds on the idea that Ali’s skills were impressive by implying they are part of his nature and as instinctive as those of an animal. The fact that this level of skill had “never before been seen in a heavyweight” further emphasises the idea that Ali is “remarkable,” again engaging readers by suggesting the fighter was someone of great significance and therefore making them want to read his obituary.     </a:t>
            </a:r>
          </a:p>
        </p:txBody>
      </p:sp>
      <p:pic>
        <p:nvPicPr>
          <p:cNvPr id="4" name="Picture 3">
            <a:extLst>
              <a:ext uri="{FF2B5EF4-FFF2-40B4-BE49-F238E27FC236}">
                <a16:creationId xmlns="" xmlns:a16="http://schemas.microsoft.com/office/drawing/2014/main" id="{C21C83D3-50FF-4D69-9238-B71DB4C98D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2340912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55845" y="313899"/>
            <a:ext cx="8939283" cy="5863064"/>
          </a:xfrm>
        </p:spPr>
        <p:txBody>
          <a:bodyPr>
            <a:normAutofit fontScale="92500" lnSpcReduction="10000"/>
          </a:bodyPr>
          <a:lstStyle/>
          <a:p>
            <a:r>
              <a:rPr lang="en-GB" b="1" dirty="0"/>
              <a:t>The writer uses a </a:t>
            </a:r>
            <a:r>
              <a:rPr lang="en-GB" b="1" dirty="0">
                <a:solidFill>
                  <a:srgbClr val="FF0000"/>
                </a:solidFill>
              </a:rPr>
              <a:t>parenthetical clause</a:t>
            </a:r>
            <a:r>
              <a:rPr lang="en-GB" b="1" dirty="0"/>
              <a:t>,</a:t>
            </a:r>
            <a:r>
              <a:rPr lang="en-GB" b="1" dirty="0">
                <a:solidFill>
                  <a:srgbClr val="FF0000"/>
                </a:solidFill>
              </a:rPr>
              <a:t> </a:t>
            </a:r>
            <a:r>
              <a:rPr lang="en-GB" b="1" dirty="0"/>
              <a:t>“</a:t>
            </a:r>
            <a:r>
              <a:rPr lang="en-GB" b="1" dirty="0">
                <a:solidFill>
                  <a:srgbClr val="00B0F0"/>
                </a:solidFill>
              </a:rPr>
              <a:t>hands…heavyweight</a:t>
            </a:r>
            <a:r>
              <a:rPr lang="en-GB" b="1" dirty="0"/>
              <a:t>,”</a:t>
            </a:r>
            <a:r>
              <a:rPr lang="en-GB" b="1" dirty="0">
                <a:solidFill>
                  <a:srgbClr val="00B0F0"/>
                </a:solidFill>
              </a:rPr>
              <a:t> </a:t>
            </a:r>
            <a:r>
              <a:rPr lang="en-GB" b="1" dirty="0"/>
              <a:t>which exaggerates the unique nature of Muhammad Ali’s achievements, engaging the reader because they see how special his skills are. </a:t>
            </a:r>
          </a:p>
          <a:p>
            <a:r>
              <a:rPr lang="en-GB" b="1" dirty="0"/>
              <a:t>The writer then successfully develops this idea that Ali’s skills were superior by using the </a:t>
            </a:r>
            <a:r>
              <a:rPr lang="en-GB" b="1" dirty="0">
                <a:solidFill>
                  <a:srgbClr val="FF0000"/>
                </a:solidFill>
              </a:rPr>
              <a:t>adjective</a:t>
            </a:r>
            <a:r>
              <a:rPr lang="en-GB" b="1" dirty="0"/>
              <a:t> “</a:t>
            </a:r>
            <a:r>
              <a:rPr lang="en-GB" b="1" dirty="0">
                <a:solidFill>
                  <a:srgbClr val="00B0F0"/>
                </a:solidFill>
              </a:rPr>
              <a:t>remarkable</a:t>
            </a:r>
            <a:r>
              <a:rPr lang="en-GB" b="1" dirty="0"/>
              <a:t>.” “</a:t>
            </a:r>
            <a:r>
              <a:rPr lang="en-GB" b="1" dirty="0">
                <a:solidFill>
                  <a:srgbClr val="00B0F0"/>
                </a:solidFill>
              </a:rPr>
              <a:t>Remarkable</a:t>
            </a:r>
            <a:r>
              <a:rPr lang="en-GB" b="1" dirty="0"/>
              <a:t>” has connotations of Ali’s skills being unique and impressive, which would be highly engaging, particularly to his fans, who will agree with the writer’s description of Ali.   </a:t>
            </a:r>
          </a:p>
          <a:p>
            <a:r>
              <a:rPr lang="en-GB" b="1" dirty="0"/>
              <a:t>Furthermore, the </a:t>
            </a:r>
            <a:r>
              <a:rPr lang="en-GB" b="1" dirty="0">
                <a:solidFill>
                  <a:srgbClr val="FF0000"/>
                </a:solidFill>
              </a:rPr>
              <a:t>simile</a:t>
            </a:r>
            <a:r>
              <a:rPr lang="en-GB" b="1" dirty="0"/>
              <a:t> “</a:t>
            </a:r>
            <a:r>
              <a:rPr lang="en-GB" b="1" dirty="0">
                <a:solidFill>
                  <a:srgbClr val="00B0F0"/>
                </a:solidFill>
              </a:rPr>
              <a:t>as fast and deadly as a cobra’s strike</a:t>
            </a:r>
            <a:r>
              <a:rPr lang="en-GB" b="1" dirty="0"/>
              <a:t>” builds on the idea that Ali’s skills were impressive by implying they are part of his nature and as instinctive as those of an animal. The fact that this level of skill had “</a:t>
            </a:r>
            <a:r>
              <a:rPr lang="en-GB" b="1" dirty="0">
                <a:solidFill>
                  <a:srgbClr val="00B0F0"/>
                </a:solidFill>
              </a:rPr>
              <a:t>never before been seen in a heavyweight</a:t>
            </a:r>
            <a:r>
              <a:rPr lang="en-GB" b="1" dirty="0"/>
              <a:t>” further emphasises the idea that Ali is </a:t>
            </a:r>
            <a:r>
              <a:rPr lang="en-GB" b="1" dirty="0">
                <a:solidFill>
                  <a:srgbClr val="00B0F0"/>
                </a:solidFill>
              </a:rPr>
              <a:t>“remarkable</a:t>
            </a:r>
            <a:r>
              <a:rPr lang="en-GB" b="1" dirty="0"/>
              <a:t>,” again engaging readers by suggesting the fighter was someone of great significance and therefore making them want to read his obituary.     </a:t>
            </a:r>
          </a:p>
          <a:p>
            <a:endParaRPr lang="en-GB" dirty="0"/>
          </a:p>
        </p:txBody>
      </p:sp>
      <p:sp>
        <p:nvSpPr>
          <p:cNvPr id="4" name="TextBox 3"/>
          <p:cNvSpPr txBox="1"/>
          <p:nvPr/>
        </p:nvSpPr>
        <p:spPr>
          <a:xfrm>
            <a:off x="0" y="750627"/>
            <a:ext cx="1815152" cy="1569660"/>
          </a:xfrm>
          <a:prstGeom prst="rect">
            <a:avLst/>
          </a:prstGeom>
          <a:noFill/>
        </p:spPr>
        <p:txBody>
          <a:bodyPr wrap="square" rtlCol="0">
            <a:spAutoFit/>
          </a:bodyPr>
          <a:lstStyle/>
          <a:p>
            <a:r>
              <a:rPr lang="en-GB" sz="2400" b="1" dirty="0">
                <a:solidFill>
                  <a:srgbClr val="7030A0"/>
                </a:solidFill>
              </a:rPr>
              <a:t>Clear explanation of effects on reader</a:t>
            </a:r>
          </a:p>
        </p:txBody>
      </p:sp>
      <p:sp>
        <p:nvSpPr>
          <p:cNvPr id="5" name="TextBox 4"/>
          <p:cNvSpPr txBox="1"/>
          <p:nvPr/>
        </p:nvSpPr>
        <p:spPr>
          <a:xfrm>
            <a:off x="10495127" y="930151"/>
            <a:ext cx="1460311" cy="1569660"/>
          </a:xfrm>
          <a:prstGeom prst="rect">
            <a:avLst/>
          </a:prstGeom>
          <a:noFill/>
        </p:spPr>
        <p:txBody>
          <a:bodyPr wrap="square" rtlCol="0">
            <a:spAutoFit/>
          </a:bodyPr>
          <a:lstStyle/>
          <a:p>
            <a:r>
              <a:rPr lang="en-GB" sz="2400" b="1" dirty="0">
                <a:solidFill>
                  <a:srgbClr val="7030A0"/>
                </a:solidFill>
              </a:rPr>
              <a:t>Explores writer’s use of language</a:t>
            </a:r>
          </a:p>
        </p:txBody>
      </p:sp>
      <p:sp>
        <p:nvSpPr>
          <p:cNvPr id="6" name="TextBox 5"/>
          <p:cNvSpPr txBox="1"/>
          <p:nvPr/>
        </p:nvSpPr>
        <p:spPr>
          <a:xfrm>
            <a:off x="95536" y="3284738"/>
            <a:ext cx="1600100" cy="3046988"/>
          </a:xfrm>
          <a:prstGeom prst="rect">
            <a:avLst/>
          </a:prstGeom>
          <a:noFill/>
        </p:spPr>
        <p:txBody>
          <a:bodyPr wrap="square" rtlCol="0">
            <a:spAutoFit/>
          </a:bodyPr>
          <a:lstStyle/>
          <a:p>
            <a:r>
              <a:rPr lang="en-GB" sz="2400" b="1" dirty="0">
                <a:solidFill>
                  <a:srgbClr val="7030A0"/>
                </a:solidFill>
              </a:rPr>
              <a:t>Ideas are further explored, building up to analysis of effect on reader</a:t>
            </a:r>
          </a:p>
        </p:txBody>
      </p:sp>
      <p:sp>
        <p:nvSpPr>
          <p:cNvPr id="7" name="TextBox 6"/>
          <p:cNvSpPr txBox="1"/>
          <p:nvPr/>
        </p:nvSpPr>
        <p:spPr>
          <a:xfrm>
            <a:off x="10495127" y="2630703"/>
            <a:ext cx="1460311" cy="3416320"/>
          </a:xfrm>
          <a:prstGeom prst="rect">
            <a:avLst/>
          </a:prstGeom>
          <a:noFill/>
        </p:spPr>
        <p:txBody>
          <a:bodyPr wrap="square" rtlCol="0">
            <a:spAutoFit/>
          </a:bodyPr>
          <a:lstStyle/>
          <a:p>
            <a:r>
              <a:rPr lang="en-GB" sz="2400" b="1" dirty="0">
                <a:solidFill>
                  <a:srgbClr val="FF0000"/>
                </a:solidFill>
              </a:rPr>
              <a:t>There is clear analysis of the effective use of language and structure.</a:t>
            </a:r>
          </a:p>
        </p:txBody>
      </p:sp>
      <p:pic>
        <p:nvPicPr>
          <p:cNvPr id="8" name="Picture 7">
            <a:extLst>
              <a:ext uri="{FF2B5EF4-FFF2-40B4-BE49-F238E27FC236}">
                <a16:creationId xmlns="" xmlns:a16="http://schemas.microsoft.com/office/drawing/2014/main" id="{37C17A52-6704-4607-9369-4D3379A642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72732" y="6176963"/>
            <a:ext cx="1447786" cy="561104"/>
          </a:xfrm>
          <a:prstGeom prst="rect">
            <a:avLst/>
          </a:prstGeom>
        </p:spPr>
      </p:pic>
    </p:spTree>
    <p:extLst>
      <p:ext uri="{BB962C8B-B14F-4D97-AF65-F5344CB8AC3E}">
        <p14:creationId xmlns:p14="http://schemas.microsoft.com/office/powerpoint/2010/main" val="555727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a:t>
            </a:r>
            <a:br>
              <a:rPr lang="en-GB" b="1" dirty="0"/>
            </a:br>
            <a:r>
              <a:rPr lang="en-GB" sz="2800" b="1" dirty="0" err="1"/>
              <a:t>T</a:t>
            </a:r>
            <a:r>
              <a:rPr lang="en-GB" sz="2800" b="1" dirty="0" err="1" smtClean="0"/>
              <a:t>urn</a:t>
            </a:r>
            <a:r>
              <a:rPr lang="en-GB" sz="2800" b="1" dirty="0" smtClean="0"/>
              <a:t> </a:t>
            </a:r>
            <a:r>
              <a:rPr lang="en-GB" sz="2800" b="1" dirty="0"/>
              <a:t>one of these examples into your own </a:t>
            </a:r>
            <a:r>
              <a:rPr lang="en-GB" sz="2800" b="1" dirty="0" smtClean="0"/>
              <a:t>paragraph.</a:t>
            </a:r>
            <a:endParaRPr lang="en-GB" sz="5400" b="1" dirty="0"/>
          </a:p>
        </p:txBody>
      </p:sp>
      <p:sp>
        <p:nvSpPr>
          <p:cNvPr id="3" name="Content Placeholder 2"/>
          <p:cNvSpPr>
            <a:spLocks noGrp="1"/>
          </p:cNvSpPr>
          <p:nvPr>
            <p:ph idx="1"/>
          </p:nvPr>
        </p:nvSpPr>
        <p:spPr/>
        <p:txBody>
          <a:bodyPr>
            <a:normAutofit lnSpcReduction="10000"/>
          </a:bodyPr>
          <a:lstStyle/>
          <a:p>
            <a:r>
              <a:rPr lang="en-GB" dirty="0"/>
              <a:t>Of these 61 bouts, one of the most momentous and memorable fights in his history was against Sonny Liston, the then heavyweight champion of the world, in 1964.  </a:t>
            </a:r>
          </a:p>
          <a:p>
            <a:pPr marL="0" indent="0">
              <a:buNone/>
            </a:pPr>
            <a:endParaRPr lang="en-GB" dirty="0"/>
          </a:p>
          <a:p>
            <a:r>
              <a:rPr lang="en-GB" dirty="0"/>
              <a:t>Dismantled brick by brick and tile by tile, Liston aged 10 years in less than 20 minutes and retired on his stool before the start of the seventh round.</a:t>
            </a:r>
          </a:p>
          <a:p>
            <a:endParaRPr lang="en-GB" dirty="0"/>
          </a:p>
          <a:p>
            <a:r>
              <a:rPr lang="en-GB" dirty="0"/>
              <a:t>It gave notice of the added, and unconsidered, ingredient that would embrace Ali for the rest of his life: sheer, dauntless, leonine courage.</a:t>
            </a:r>
          </a:p>
        </p:txBody>
      </p:sp>
      <p:pic>
        <p:nvPicPr>
          <p:cNvPr id="4" name="Picture 3">
            <a:extLst>
              <a:ext uri="{FF2B5EF4-FFF2-40B4-BE49-F238E27FC236}">
                <a16:creationId xmlns="" xmlns:a16="http://schemas.microsoft.com/office/drawing/2014/main" id="{335E576D-1436-4203-8362-8D7327405F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1121800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The next 25 minutes – 17 marks</a:t>
            </a:r>
          </a:p>
        </p:txBody>
      </p:sp>
      <p:sp>
        <p:nvSpPr>
          <p:cNvPr id="3" name="Content Placeholder 2"/>
          <p:cNvSpPr>
            <a:spLocks noGrp="1"/>
          </p:cNvSpPr>
          <p:nvPr>
            <p:ph idx="1"/>
          </p:nvPr>
        </p:nvSpPr>
        <p:spPr/>
        <p:txBody>
          <a:bodyPr/>
          <a:lstStyle/>
          <a:p>
            <a:pPr marL="0" indent="0">
              <a:buNone/>
            </a:pPr>
            <a:r>
              <a:rPr lang="en-GB" b="1" dirty="0"/>
              <a:t>To do:</a:t>
            </a:r>
          </a:p>
          <a:p>
            <a:r>
              <a:rPr lang="en-GB" b="1" dirty="0"/>
              <a:t>Read Text 2</a:t>
            </a:r>
          </a:p>
          <a:p>
            <a:r>
              <a:rPr lang="en-GB" b="1" dirty="0"/>
              <a:t>Answer Q4</a:t>
            </a:r>
          </a:p>
          <a:p>
            <a:r>
              <a:rPr lang="en-GB" b="1" dirty="0"/>
              <a:t>Answer Q5</a:t>
            </a:r>
          </a:p>
          <a:p>
            <a:r>
              <a:rPr lang="en-GB" b="1" dirty="0"/>
              <a:t>Answer Q6</a:t>
            </a:r>
          </a:p>
        </p:txBody>
      </p:sp>
      <p:pic>
        <p:nvPicPr>
          <p:cNvPr id="4" name="Picture 3">
            <a:extLst>
              <a:ext uri="{FF2B5EF4-FFF2-40B4-BE49-F238E27FC236}">
                <a16:creationId xmlns="" xmlns:a16="http://schemas.microsoft.com/office/drawing/2014/main" id="{6517F644-FC5D-4D5C-9A12-8833F91E72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9273008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949" y="146762"/>
            <a:ext cx="10515600" cy="603866"/>
          </a:xfrm>
        </p:spPr>
        <p:txBody>
          <a:bodyPr>
            <a:normAutofit fontScale="90000"/>
          </a:bodyPr>
          <a:lstStyle/>
          <a:p>
            <a:r>
              <a:rPr lang="en-GB" b="1" dirty="0"/>
              <a:t>Question 6 – AO4 – Evaluate</a:t>
            </a:r>
          </a:p>
        </p:txBody>
      </p:sp>
      <p:pic>
        <p:nvPicPr>
          <p:cNvPr id="4" name="Content Placeholder 3"/>
          <p:cNvPicPr>
            <a:picLocks noGrp="1" noChangeAspect="1"/>
          </p:cNvPicPr>
          <p:nvPr>
            <p:ph idx="1"/>
          </p:nvPr>
        </p:nvPicPr>
        <p:blipFill rotWithShape="1">
          <a:blip r:embed="rId3"/>
          <a:srcRect l="14615" t="19204" r="38127" b="16184"/>
          <a:stretch/>
        </p:blipFill>
        <p:spPr>
          <a:xfrm>
            <a:off x="2361062" y="750628"/>
            <a:ext cx="7574507" cy="5822196"/>
          </a:xfrm>
          <a:prstGeom prst="rect">
            <a:avLst/>
          </a:prstGeom>
        </p:spPr>
      </p:pic>
      <p:pic>
        <p:nvPicPr>
          <p:cNvPr id="5" name="Picture 4">
            <a:extLst>
              <a:ext uri="{FF2B5EF4-FFF2-40B4-BE49-F238E27FC236}">
                <a16:creationId xmlns="" xmlns:a16="http://schemas.microsoft.com/office/drawing/2014/main" id="{D343CE94-FC2E-46EE-8D7A-B133BE6ADB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6588205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The question</a:t>
            </a:r>
          </a:p>
        </p:txBody>
      </p:sp>
      <p:sp>
        <p:nvSpPr>
          <p:cNvPr id="3" name="Content Placeholder 2"/>
          <p:cNvSpPr>
            <a:spLocks noGrp="1"/>
          </p:cNvSpPr>
          <p:nvPr>
            <p:ph idx="1"/>
          </p:nvPr>
        </p:nvSpPr>
        <p:spPr>
          <a:xfrm>
            <a:off x="3745868" y="1953086"/>
            <a:ext cx="6564573" cy="4071183"/>
          </a:xfrm>
        </p:spPr>
        <p:txBody>
          <a:bodyPr>
            <a:normAutofit/>
          </a:bodyPr>
          <a:lstStyle/>
          <a:p>
            <a:pPr marL="0" indent="0">
              <a:buNone/>
            </a:pPr>
            <a:r>
              <a:rPr lang="en-GB" sz="3600" dirty="0"/>
              <a:t>In this extract there is an attempt </a:t>
            </a:r>
            <a:r>
              <a:rPr lang="en-GB" sz="3600" b="1" dirty="0"/>
              <a:t>to persuade the audience not to ban boxing</a:t>
            </a:r>
            <a:r>
              <a:rPr lang="en-GB" sz="3600" dirty="0"/>
              <a:t>.</a:t>
            </a:r>
            <a:r>
              <a:rPr lang="en-GB" sz="3600" b="1" dirty="0"/>
              <a:t>  </a:t>
            </a:r>
          </a:p>
          <a:p>
            <a:pPr marL="0" indent="0">
              <a:buNone/>
            </a:pPr>
            <a:r>
              <a:rPr lang="en-GB" sz="3600" dirty="0"/>
              <a:t>Evaluate </a:t>
            </a:r>
            <a:r>
              <a:rPr lang="en-GB" sz="3600" b="1" dirty="0"/>
              <a:t>how successfully </a:t>
            </a:r>
            <a:r>
              <a:rPr lang="en-GB" sz="3600" dirty="0"/>
              <a:t>this has been achieved.</a:t>
            </a:r>
          </a:p>
          <a:p>
            <a:endParaRPr lang="en-GB" sz="3600" dirty="0"/>
          </a:p>
        </p:txBody>
      </p:sp>
      <p:sp>
        <p:nvSpPr>
          <p:cNvPr id="4" name="TextBox 3"/>
          <p:cNvSpPr txBox="1"/>
          <p:nvPr/>
        </p:nvSpPr>
        <p:spPr>
          <a:xfrm>
            <a:off x="396412" y="1695665"/>
            <a:ext cx="1654330" cy="1384995"/>
          </a:xfrm>
          <a:prstGeom prst="rect">
            <a:avLst/>
          </a:prstGeom>
          <a:noFill/>
        </p:spPr>
        <p:txBody>
          <a:bodyPr wrap="square" rtlCol="0">
            <a:spAutoFit/>
          </a:bodyPr>
          <a:lstStyle/>
          <a:p>
            <a:r>
              <a:rPr lang="en-GB" sz="2800" b="1" dirty="0"/>
              <a:t>Focus of the question.</a:t>
            </a:r>
          </a:p>
        </p:txBody>
      </p:sp>
      <p:sp>
        <p:nvSpPr>
          <p:cNvPr id="5" name="TextBox 4"/>
          <p:cNvSpPr txBox="1"/>
          <p:nvPr/>
        </p:nvSpPr>
        <p:spPr>
          <a:xfrm>
            <a:off x="396412" y="3367324"/>
            <a:ext cx="1796028" cy="3108543"/>
          </a:xfrm>
          <a:prstGeom prst="rect">
            <a:avLst/>
          </a:prstGeom>
          <a:noFill/>
        </p:spPr>
        <p:txBody>
          <a:bodyPr wrap="square" rtlCol="0">
            <a:spAutoFit/>
          </a:bodyPr>
          <a:lstStyle/>
          <a:p>
            <a:r>
              <a:rPr lang="en-GB" sz="2800" b="1" dirty="0"/>
              <a:t>Reminder to make a judgement – how well has this been achieved? </a:t>
            </a:r>
          </a:p>
        </p:txBody>
      </p:sp>
      <p:sp>
        <p:nvSpPr>
          <p:cNvPr id="16" name="Arrow: Right 15">
            <a:extLst>
              <a:ext uri="{FF2B5EF4-FFF2-40B4-BE49-F238E27FC236}">
                <a16:creationId xmlns="" xmlns:a16="http://schemas.microsoft.com/office/drawing/2014/main" id="{FA4ACAEC-18EA-496A-AE06-28B76CA604CF}"/>
              </a:ext>
            </a:extLst>
          </p:cNvPr>
          <p:cNvSpPr/>
          <p:nvPr/>
        </p:nvSpPr>
        <p:spPr>
          <a:xfrm>
            <a:off x="2361155" y="214584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rrow: Right 17">
            <a:extLst>
              <a:ext uri="{FF2B5EF4-FFF2-40B4-BE49-F238E27FC236}">
                <a16:creationId xmlns="" xmlns:a16="http://schemas.microsoft.com/office/drawing/2014/main" id="{8441AB3B-F551-4467-8523-5CBE6222F5F7}"/>
              </a:ext>
            </a:extLst>
          </p:cNvPr>
          <p:cNvSpPr/>
          <p:nvPr/>
        </p:nvSpPr>
        <p:spPr>
          <a:xfrm>
            <a:off x="2361155" y="383710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 xmlns:a16="http://schemas.microsoft.com/office/drawing/2014/main" id="{4CAF9B01-F3EB-4ED3-810F-E2866F271E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5176142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Settings, Ideas, Themes, Events</a:t>
            </a:r>
          </a:p>
        </p:txBody>
      </p:sp>
      <p:sp>
        <p:nvSpPr>
          <p:cNvPr id="3" name="Content Placeholder 2"/>
          <p:cNvSpPr>
            <a:spLocks noGrp="1"/>
          </p:cNvSpPr>
          <p:nvPr>
            <p:ph idx="1"/>
          </p:nvPr>
        </p:nvSpPr>
        <p:spPr/>
        <p:txBody>
          <a:bodyPr/>
          <a:lstStyle/>
          <a:p>
            <a:pPr marL="0" indent="0">
              <a:buNone/>
            </a:pPr>
            <a:r>
              <a:rPr lang="en-GB" b="1" dirty="0"/>
              <a:t>Just as with Paper 1, you do not have to evenly cover all four of these – you don’t even have to mention all four.</a:t>
            </a:r>
          </a:p>
          <a:p>
            <a:pPr marL="0" indent="0">
              <a:buNone/>
            </a:pPr>
            <a:r>
              <a:rPr lang="en-GB" b="1" dirty="0"/>
              <a:t>You </a:t>
            </a:r>
            <a:r>
              <a:rPr lang="en-GB" b="1" u="sng" dirty="0"/>
              <a:t>must</a:t>
            </a:r>
            <a:r>
              <a:rPr lang="en-GB" b="1" dirty="0"/>
              <a:t> use judgemental language, for example:</a:t>
            </a:r>
          </a:p>
          <a:p>
            <a:r>
              <a:rPr lang="en-GB" b="1" i="1" dirty="0"/>
              <a:t>The writer clearly shows the reader that…</a:t>
            </a:r>
          </a:p>
          <a:p>
            <a:r>
              <a:rPr lang="en-GB" b="1" i="1" dirty="0"/>
              <a:t>By using the idea that…the writer successfully…</a:t>
            </a:r>
          </a:p>
          <a:p>
            <a:r>
              <a:rPr lang="en-GB" b="1" i="1" dirty="0"/>
              <a:t>The theme of…powerfully creates the impression that…</a:t>
            </a:r>
          </a:p>
        </p:txBody>
      </p:sp>
      <p:pic>
        <p:nvPicPr>
          <p:cNvPr id="4" name="Picture 3">
            <a:extLst>
              <a:ext uri="{FF2B5EF4-FFF2-40B4-BE49-F238E27FC236}">
                <a16:creationId xmlns="" xmlns:a16="http://schemas.microsoft.com/office/drawing/2014/main" id="{EB01AF5B-1B6B-4A48-A898-19FBC44E5E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7808247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08332"/>
          </a:xfrm>
        </p:spPr>
        <p:txBody>
          <a:bodyPr>
            <a:normAutofit fontScale="90000"/>
          </a:bodyPr>
          <a:lstStyle/>
          <a:p>
            <a:r>
              <a:rPr lang="en-GB" b="1" dirty="0"/>
              <a:t>Read Text 2</a:t>
            </a:r>
          </a:p>
        </p:txBody>
      </p:sp>
      <p:sp>
        <p:nvSpPr>
          <p:cNvPr id="3" name="Content Placeholder 2"/>
          <p:cNvSpPr>
            <a:spLocks noGrp="1"/>
          </p:cNvSpPr>
          <p:nvPr>
            <p:ph idx="1"/>
          </p:nvPr>
        </p:nvSpPr>
        <p:spPr>
          <a:xfrm>
            <a:off x="838200" y="982640"/>
            <a:ext cx="11103590" cy="5194324"/>
          </a:xfrm>
        </p:spPr>
        <p:txBody>
          <a:bodyPr>
            <a:normAutofit fontScale="92500" lnSpcReduction="10000"/>
          </a:bodyPr>
          <a:lstStyle/>
          <a:p>
            <a:pPr marL="0" indent="0">
              <a:buNone/>
            </a:pPr>
            <a:r>
              <a:rPr lang="en-GB" sz="3600" b="1" dirty="0"/>
              <a:t>What are the key ideas, themes and events mentioned in the text?</a:t>
            </a:r>
          </a:p>
          <a:p>
            <a:pPr marL="0" indent="0">
              <a:buNone/>
            </a:pPr>
            <a:r>
              <a:rPr lang="en-GB" sz="3600" b="1" dirty="0">
                <a:solidFill>
                  <a:srgbClr val="FF0000"/>
                </a:solidFill>
              </a:rPr>
              <a:t>Remember, we are looking for things that help to persuade us not to ban boxing.</a:t>
            </a:r>
          </a:p>
          <a:p>
            <a:r>
              <a:rPr lang="en-GB" sz="3600" b="1" dirty="0"/>
              <a:t>Idea that boxing is not as dangerous as other sports</a:t>
            </a:r>
          </a:p>
          <a:p>
            <a:r>
              <a:rPr lang="en-GB" sz="3600" b="1" dirty="0"/>
              <a:t>Idea that doctors don’t want the sport banned</a:t>
            </a:r>
          </a:p>
          <a:p>
            <a:r>
              <a:rPr lang="en-GB" sz="3600" b="1" dirty="0"/>
              <a:t>Idea that boxing allows people to learn self-discipline</a:t>
            </a:r>
          </a:p>
          <a:p>
            <a:r>
              <a:rPr lang="en-GB" sz="3600" b="1" dirty="0"/>
              <a:t>Theme of danger emphasises the danger of other sports</a:t>
            </a:r>
          </a:p>
          <a:p>
            <a:r>
              <a:rPr lang="en-GB" sz="3600" b="1" dirty="0"/>
              <a:t>Idea that there are many benefits to boxing</a:t>
            </a:r>
          </a:p>
          <a:p>
            <a:r>
              <a:rPr lang="en-GB" sz="3600" b="1" dirty="0"/>
              <a:t>Having helped in boxing clubs gives him personal experience</a:t>
            </a:r>
          </a:p>
        </p:txBody>
      </p:sp>
      <p:pic>
        <p:nvPicPr>
          <p:cNvPr id="4" name="Picture 3">
            <a:extLst>
              <a:ext uri="{FF2B5EF4-FFF2-40B4-BE49-F238E27FC236}">
                <a16:creationId xmlns="" xmlns:a16="http://schemas.microsoft.com/office/drawing/2014/main" id="{6AB29962-C088-4D49-8FE0-0D37B9EFEE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3555907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First 25 minutes – 19 marks</a:t>
            </a:r>
          </a:p>
        </p:txBody>
      </p:sp>
      <p:sp>
        <p:nvSpPr>
          <p:cNvPr id="3" name="Content Placeholder 2"/>
          <p:cNvSpPr>
            <a:spLocks noGrp="1"/>
          </p:cNvSpPr>
          <p:nvPr>
            <p:ph idx="1"/>
          </p:nvPr>
        </p:nvSpPr>
        <p:spPr/>
        <p:txBody>
          <a:bodyPr/>
          <a:lstStyle/>
          <a:p>
            <a:pPr marL="0" indent="0">
              <a:buNone/>
            </a:pPr>
            <a:r>
              <a:rPr lang="en-GB" b="1" dirty="0"/>
              <a:t>To do:</a:t>
            </a:r>
          </a:p>
          <a:p>
            <a:r>
              <a:rPr lang="en-GB" b="1" dirty="0"/>
              <a:t>Read Text 1</a:t>
            </a:r>
          </a:p>
          <a:p>
            <a:r>
              <a:rPr lang="en-GB" b="1" dirty="0"/>
              <a:t>Answer Q1</a:t>
            </a:r>
          </a:p>
          <a:p>
            <a:r>
              <a:rPr lang="en-GB" b="1" dirty="0"/>
              <a:t>Answer Q2</a:t>
            </a:r>
          </a:p>
          <a:p>
            <a:r>
              <a:rPr lang="en-GB" b="1" dirty="0"/>
              <a:t>Answer Q3 – Question 3 is always the same on Paper 2: Analyse how the writer uses language and structure to engage the reader.</a:t>
            </a:r>
          </a:p>
          <a:p>
            <a:endParaRPr lang="en-GB" b="1" dirty="0"/>
          </a:p>
        </p:txBody>
      </p:sp>
      <p:pic>
        <p:nvPicPr>
          <p:cNvPr id="4" name="Picture 3">
            <a:extLst>
              <a:ext uri="{FF2B5EF4-FFF2-40B4-BE49-F238E27FC236}">
                <a16:creationId xmlns="" xmlns:a16="http://schemas.microsoft.com/office/drawing/2014/main"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16747072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050" y="228647"/>
            <a:ext cx="11785980" cy="808583"/>
          </a:xfrm>
        </p:spPr>
        <p:txBody>
          <a:bodyPr>
            <a:noAutofit/>
          </a:bodyPr>
          <a:lstStyle/>
          <a:p>
            <a:r>
              <a:rPr lang="en-GB" sz="2800" b="1" dirty="0"/>
              <a:t>Evaluate how effectively the text persuades the audience not to ban boxing. </a:t>
            </a:r>
          </a:p>
        </p:txBody>
      </p:sp>
      <p:sp>
        <p:nvSpPr>
          <p:cNvPr id="3" name="Content Placeholder 2"/>
          <p:cNvSpPr>
            <a:spLocks noGrp="1"/>
          </p:cNvSpPr>
          <p:nvPr>
            <p:ph idx="1"/>
          </p:nvPr>
        </p:nvSpPr>
        <p:spPr>
          <a:xfrm>
            <a:off x="2093794" y="1825625"/>
            <a:ext cx="7568821" cy="3742662"/>
          </a:xfrm>
        </p:spPr>
        <p:txBody>
          <a:bodyPr>
            <a:normAutofit lnSpcReduction="10000"/>
          </a:bodyPr>
          <a:lstStyle/>
          <a:p>
            <a:pPr marL="0" indent="0">
              <a:buNone/>
            </a:pPr>
            <a:r>
              <a:rPr lang="en-GB" b="1" dirty="0"/>
              <a:t>The writer </a:t>
            </a:r>
            <a:r>
              <a:rPr lang="en-GB" b="1" dirty="0">
                <a:solidFill>
                  <a:srgbClr val="FF0000"/>
                </a:solidFill>
              </a:rPr>
              <a:t>effectively</a:t>
            </a:r>
            <a:r>
              <a:rPr lang="en-GB" b="1" dirty="0"/>
              <a:t> </a:t>
            </a:r>
            <a:r>
              <a:rPr lang="en-GB" b="1" dirty="0">
                <a:solidFill>
                  <a:srgbClr val="00B050"/>
                </a:solidFill>
              </a:rPr>
              <a:t>persuades the audience not to ban boxing by showing </a:t>
            </a:r>
            <a:r>
              <a:rPr lang="en-GB" b="1" dirty="0"/>
              <a:t>that doctors do not want the sport banned. He</a:t>
            </a:r>
            <a:r>
              <a:rPr lang="en-GB" b="1" dirty="0">
                <a:solidFill>
                  <a:srgbClr val="FF0000"/>
                </a:solidFill>
              </a:rPr>
              <a:t> emphasises </a:t>
            </a:r>
            <a:r>
              <a:rPr lang="en-GB" b="1" dirty="0"/>
              <a:t>this point by revealing that “</a:t>
            </a:r>
            <a:r>
              <a:rPr lang="en-GB" b="1" dirty="0">
                <a:solidFill>
                  <a:srgbClr val="00B0F0"/>
                </a:solidFill>
              </a:rPr>
              <a:t>the surgeon who operated on McClellan does not want boxing banned</a:t>
            </a:r>
            <a:r>
              <a:rPr lang="en-GB" b="1" dirty="0"/>
              <a:t>.” By showing that the doctor who treated a seriously injured boxer does not want the sport banned, the writer </a:t>
            </a:r>
            <a:r>
              <a:rPr lang="en-GB" b="1" dirty="0">
                <a:solidFill>
                  <a:srgbClr val="FF0000"/>
                </a:solidFill>
              </a:rPr>
              <a:t>succeeds</a:t>
            </a:r>
            <a:r>
              <a:rPr lang="en-GB" b="1" dirty="0"/>
              <a:t> </a:t>
            </a:r>
            <a:r>
              <a:rPr lang="en-GB" b="1" dirty="0">
                <a:solidFill>
                  <a:srgbClr val="00B050"/>
                </a:solidFill>
              </a:rPr>
              <a:t>in persuading the audience that boxing is not that dangerous</a:t>
            </a:r>
            <a:r>
              <a:rPr lang="en-GB" b="1" dirty="0"/>
              <a:t>, because if it was, these doctors would want it to stop.  </a:t>
            </a:r>
          </a:p>
        </p:txBody>
      </p:sp>
      <p:sp>
        <p:nvSpPr>
          <p:cNvPr id="4" name="TextBox 3"/>
          <p:cNvSpPr txBox="1"/>
          <p:nvPr/>
        </p:nvSpPr>
        <p:spPr>
          <a:xfrm>
            <a:off x="224050" y="1825625"/>
            <a:ext cx="1698009" cy="1569660"/>
          </a:xfrm>
          <a:prstGeom prst="rect">
            <a:avLst/>
          </a:prstGeom>
          <a:noFill/>
        </p:spPr>
        <p:txBody>
          <a:bodyPr wrap="square" rtlCol="0">
            <a:spAutoFit/>
          </a:bodyPr>
          <a:lstStyle/>
          <a:p>
            <a:r>
              <a:rPr lang="en-GB" sz="2400" b="1" dirty="0">
                <a:solidFill>
                  <a:srgbClr val="FF0000"/>
                </a:solidFill>
              </a:rPr>
              <a:t>Language that reflects judgement</a:t>
            </a:r>
          </a:p>
        </p:txBody>
      </p:sp>
      <p:sp>
        <p:nvSpPr>
          <p:cNvPr id="5" name="TextBox 4"/>
          <p:cNvSpPr txBox="1"/>
          <p:nvPr/>
        </p:nvSpPr>
        <p:spPr>
          <a:xfrm>
            <a:off x="10186416" y="2843920"/>
            <a:ext cx="1823614" cy="461665"/>
          </a:xfrm>
          <a:prstGeom prst="rect">
            <a:avLst/>
          </a:prstGeom>
          <a:noFill/>
        </p:spPr>
        <p:txBody>
          <a:bodyPr wrap="square" rtlCol="0">
            <a:spAutoFit/>
          </a:bodyPr>
          <a:lstStyle/>
          <a:p>
            <a:r>
              <a:rPr lang="en-GB" sz="2400" b="1" dirty="0">
                <a:solidFill>
                  <a:srgbClr val="00B0F0"/>
                </a:solidFill>
              </a:rPr>
              <a:t>References</a:t>
            </a:r>
          </a:p>
        </p:txBody>
      </p:sp>
      <p:sp>
        <p:nvSpPr>
          <p:cNvPr id="6" name="TextBox 5"/>
          <p:cNvSpPr txBox="1"/>
          <p:nvPr/>
        </p:nvSpPr>
        <p:spPr>
          <a:xfrm>
            <a:off x="224050" y="4064808"/>
            <a:ext cx="1869744" cy="830997"/>
          </a:xfrm>
          <a:prstGeom prst="rect">
            <a:avLst/>
          </a:prstGeom>
          <a:noFill/>
        </p:spPr>
        <p:txBody>
          <a:bodyPr wrap="square" rtlCol="0">
            <a:spAutoFit/>
          </a:bodyPr>
          <a:lstStyle/>
          <a:p>
            <a:r>
              <a:rPr lang="en-GB" sz="2400" b="1" dirty="0">
                <a:solidFill>
                  <a:srgbClr val="00B050"/>
                </a:solidFill>
              </a:rPr>
              <a:t>Focus on question</a:t>
            </a:r>
          </a:p>
        </p:txBody>
      </p:sp>
      <p:pic>
        <p:nvPicPr>
          <p:cNvPr id="7" name="Picture 6">
            <a:extLst>
              <a:ext uri="{FF2B5EF4-FFF2-40B4-BE49-F238E27FC236}">
                <a16:creationId xmlns="" xmlns:a16="http://schemas.microsoft.com/office/drawing/2014/main" id="{6CBA867F-07DA-4338-9328-07A054C00D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36201946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3114"/>
            <a:ext cx="10515600" cy="467388"/>
          </a:xfrm>
        </p:spPr>
        <p:txBody>
          <a:bodyPr>
            <a:normAutofit fontScale="90000"/>
          </a:bodyPr>
          <a:lstStyle/>
          <a:p>
            <a:r>
              <a:rPr lang="en-GB" b="1" dirty="0"/>
              <a:t>Building the levels</a:t>
            </a:r>
          </a:p>
        </p:txBody>
      </p:sp>
      <p:sp>
        <p:nvSpPr>
          <p:cNvPr id="3" name="Content Placeholder 2"/>
          <p:cNvSpPr>
            <a:spLocks noGrp="1"/>
          </p:cNvSpPr>
          <p:nvPr>
            <p:ph idx="1"/>
          </p:nvPr>
        </p:nvSpPr>
        <p:spPr>
          <a:xfrm>
            <a:off x="1124803" y="955344"/>
            <a:ext cx="9588690" cy="5636525"/>
          </a:xfrm>
        </p:spPr>
        <p:txBody>
          <a:bodyPr>
            <a:normAutofit fontScale="92500" lnSpcReduction="20000"/>
          </a:bodyPr>
          <a:lstStyle/>
          <a:p>
            <a:pPr marL="0" indent="0">
              <a:buNone/>
            </a:pPr>
            <a:r>
              <a:rPr lang="en-GB" b="1" dirty="0"/>
              <a:t>One way the writer </a:t>
            </a:r>
            <a:r>
              <a:rPr lang="en-GB" b="1" dirty="0">
                <a:solidFill>
                  <a:srgbClr val="FF0000"/>
                </a:solidFill>
              </a:rPr>
              <a:t>effectively</a:t>
            </a:r>
            <a:r>
              <a:rPr lang="en-GB" b="1" dirty="0"/>
              <a:t> </a:t>
            </a:r>
            <a:r>
              <a:rPr lang="en-GB" b="1" dirty="0">
                <a:solidFill>
                  <a:srgbClr val="00B050"/>
                </a:solidFill>
              </a:rPr>
              <a:t>persuades the reader not to support a ban on boxing</a:t>
            </a:r>
            <a:r>
              <a:rPr lang="en-GB" b="1" dirty="0"/>
              <a:t> is by conveying the idea that there boxing has </a:t>
            </a:r>
            <a:r>
              <a:rPr lang="en-GB" b="1" dirty="0">
                <a:solidFill>
                  <a:srgbClr val="FF0000"/>
                </a:solidFill>
              </a:rPr>
              <a:t>many</a:t>
            </a:r>
            <a:r>
              <a:rPr lang="en-GB" b="1" dirty="0"/>
              <a:t> benefits. He writes that it allows people to “</a:t>
            </a:r>
            <a:r>
              <a:rPr lang="en-GB" b="1" dirty="0">
                <a:solidFill>
                  <a:srgbClr val="00B0F0"/>
                </a:solidFill>
              </a:rPr>
              <a:t>learn self-discipline</a:t>
            </a:r>
            <a:r>
              <a:rPr lang="en-GB" b="1" dirty="0"/>
              <a:t>”</a:t>
            </a:r>
            <a:r>
              <a:rPr lang="en-GB" b="1" dirty="0">
                <a:solidFill>
                  <a:srgbClr val="00B0F0"/>
                </a:solidFill>
              </a:rPr>
              <a:t> </a:t>
            </a:r>
            <a:r>
              <a:rPr lang="en-GB" b="1" dirty="0"/>
              <a:t>and “</a:t>
            </a:r>
            <a:r>
              <a:rPr lang="en-GB" b="1" dirty="0">
                <a:solidFill>
                  <a:srgbClr val="00B0F0"/>
                </a:solidFill>
              </a:rPr>
              <a:t>teaches people the art of self-defence</a:t>
            </a:r>
            <a:r>
              <a:rPr lang="en-GB" b="1" dirty="0"/>
              <a:t>,” listing the numerous benefits of boxing. These ideas are </a:t>
            </a:r>
            <a:r>
              <a:rPr lang="en-GB" b="1" dirty="0">
                <a:solidFill>
                  <a:srgbClr val="FF0000"/>
                </a:solidFill>
              </a:rPr>
              <a:t>very</a:t>
            </a:r>
            <a:r>
              <a:rPr lang="en-GB" b="1" dirty="0"/>
              <a:t> </a:t>
            </a:r>
            <a:r>
              <a:rPr lang="en-GB" b="1" dirty="0">
                <a:solidFill>
                  <a:srgbClr val="00B050"/>
                </a:solidFill>
              </a:rPr>
              <a:t>persuasive</a:t>
            </a:r>
            <a:r>
              <a:rPr lang="en-GB" b="1" dirty="0"/>
              <a:t> because the audience would recognise the benefits of both self-discipline and self-defence and </a:t>
            </a:r>
            <a:r>
              <a:rPr lang="en-GB" b="1" dirty="0">
                <a:solidFill>
                  <a:srgbClr val="00B050"/>
                </a:solidFill>
              </a:rPr>
              <a:t>would therefore not want the sport to be banned</a:t>
            </a:r>
            <a:r>
              <a:rPr lang="en-GB" b="1" dirty="0"/>
              <a:t>.</a:t>
            </a:r>
          </a:p>
          <a:p>
            <a:pPr marL="0" indent="0">
              <a:buNone/>
            </a:pPr>
            <a:r>
              <a:rPr lang="en-GB" b="1" dirty="0"/>
              <a:t>The writer </a:t>
            </a:r>
            <a:r>
              <a:rPr lang="en-GB" b="1" dirty="0">
                <a:solidFill>
                  <a:srgbClr val="FF0000"/>
                </a:solidFill>
              </a:rPr>
              <a:t>develops the effectiveness </a:t>
            </a:r>
            <a:r>
              <a:rPr lang="en-GB" b="1" dirty="0"/>
              <a:t>of these ideas by referring to his personal experience of helping “</a:t>
            </a:r>
            <a:r>
              <a:rPr lang="en-GB" b="1" dirty="0">
                <a:solidFill>
                  <a:srgbClr val="00B0F0"/>
                </a:solidFill>
              </a:rPr>
              <a:t>in boxing clubs in my own constituency</a:t>
            </a:r>
            <a:r>
              <a:rPr lang="en-GB" b="1" dirty="0"/>
              <a:t>.” His own involvement with boxing creates a </a:t>
            </a:r>
            <a:r>
              <a:rPr lang="en-GB" b="1" dirty="0">
                <a:solidFill>
                  <a:srgbClr val="FF0000"/>
                </a:solidFill>
              </a:rPr>
              <a:t>highly </a:t>
            </a:r>
            <a:r>
              <a:rPr lang="en-GB" b="1" dirty="0">
                <a:solidFill>
                  <a:srgbClr val="00B050"/>
                </a:solidFill>
              </a:rPr>
              <a:t>persuasive</a:t>
            </a:r>
            <a:r>
              <a:rPr lang="en-GB" b="1" dirty="0"/>
              <a:t> tone because it suggests that he is knowledgeable about the benefits of boxing as he has seen them for himself.</a:t>
            </a:r>
          </a:p>
          <a:p>
            <a:pPr marL="0" indent="0">
              <a:buNone/>
            </a:pPr>
            <a:r>
              <a:rPr lang="en-GB" b="1" dirty="0"/>
              <a:t>The writer </a:t>
            </a:r>
            <a:r>
              <a:rPr lang="en-GB" b="1" dirty="0">
                <a:solidFill>
                  <a:srgbClr val="FF0000"/>
                </a:solidFill>
              </a:rPr>
              <a:t>continues to develop </a:t>
            </a:r>
            <a:r>
              <a:rPr lang="en-GB" b="1" dirty="0"/>
              <a:t>the idea of his expertise and knowledge by quoting the statistic that only “</a:t>
            </a:r>
            <a:r>
              <a:rPr lang="en-GB" b="1" dirty="0">
                <a:solidFill>
                  <a:srgbClr val="00B0F0"/>
                </a:solidFill>
              </a:rPr>
              <a:t>14 boxers have been killed since 1946</a:t>
            </a:r>
            <a:r>
              <a:rPr lang="en-GB" b="1" dirty="0"/>
              <a:t>” whereas “</a:t>
            </a:r>
            <a:r>
              <a:rPr lang="en-GB" b="1" dirty="0">
                <a:solidFill>
                  <a:srgbClr val="00B0F0"/>
                </a:solidFill>
              </a:rPr>
              <a:t>many more people</a:t>
            </a:r>
            <a:r>
              <a:rPr lang="en-GB" b="1" dirty="0"/>
              <a:t>” have died on the Cairngorm mountains. This is a </a:t>
            </a:r>
            <a:r>
              <a:rPr lang="en-GB" b="1" dirty="0">
                <a:solidFill>
                  <a:srgbClr val="FF0000"/>
                </a:solidFill>
              </a:rPr>
              <a:t>highly </a:t>
            </a:r>
            <a:r>
              <a:rPr lang="en-GB" b="1" dirty="0">
                <a:solidFill>
                  <a:srgbClr val="00B050"/>
                </a:solidFill>
              </a:rPr>
              <a:t>persuasive</a:t>
            </a:r>
            <a:r>
              <a:rPr lang="en-GB" b="1" dirty="0">
                <a:solidFill>
                  <a:srgbClr val="FF0000"/>
                </a:solidFill>
              </a:rPr>
              <a:t> </a:t>
            </a:r>
            <a:r>
              <a:rPr lang="en-GB" b="1" dirty="0"/>
              <a:t>fact because it clearly demonstrates that boxing is not as dangerous a sport as many others, </a:t>
            </a:r>
            <a:r>
              <a:rPr lang="en-GB" b="1" dirty="0">
                <a:solidFill>
                  <a:srgbClr val="FF0000"/>
                </a:solidFill>
              </a:rPr>
              <a:t>successfully</a:t>
            </a:r>
            <a:r>
              <a:rPr lang="en-GB" b="1" dirty="0"/>
              <a:t> arguing </a:t>
            </a:r>
            <a:r>
              <a:rPr lang="en-GB" b="1" dirty="0">
                <a:solidFill>
                  <a:srgbClr val="00B050"/>
                </a:solidFill>
              </a:rPr>
              <a:t>that it should not be banned</a:t>
            </a:r>
            <a:r>
              <a:rPr lang="en-GB" b="1" dirty="0"/>
              <a:t>.</a:t>
            </a:r>
          </a:p>
        </p:txBody>
      </p:sp>
      <p:pic>
        <p:nvPicPr>
          <p:cNvPr id="4" name="Picture 3">
            <a:extLst>
              <a:ext uri="{FF2B5EF4-FFF2-40B4-BE49-F238E27FC236}">
                <a16:creationId xmlns="" xmlns:a16="http://schemas.microsoft.com/office/drawing/2014/main" id="{1A680928-1143-450B-8F1D-BABB6F6D9B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1722522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Your turn</a:t>
            </a:r>
          </a:p>
        </p:txBody>
      </p:sp>
      <p:sp>
        <p:nvSpPr>
          <p:cNvPr id="3" name="Content Placeholder 2"/>
          <p:cNvSpPr>
            <a:spLocks noGrp="1"/>
          </p:cNvSpPr>
          <p:nvPr>
            <p:ph idx="1"/>
          </p:nvPr>
        </p:nvSpPr>
        <p:spPr/>
        <p:txBody>
          <a:bodyPr/>
          <a:lstStyle/>
          <a:p>
            <a:r>
              <a:rPr lang="en-GB" b="1" dirty="0"/>
              <a:t>Evaluate how effectively the text persuades the audience not to ban boxing. </a:t>
            </a:r>
          </a:p>
          <a:p>
            <a:r>
              <a:rPr lang="en-GB" b="1" dirty="0"/>
              <a:t>Remember, you are after the </a:t>
            </a:r>
            <a:r>
              <a:rPr lang="en-GB" b="1" u="sng" dirty="0"/>
              <a:t>big</a:t>
            </a:r>
            <a:r>
              <a:rPr lang="en-GB" b="1" dirty="0"/>
              <a:t> elements of the text, not a close analysis of language or structure. </a:t>
            </a:r>
          </a:p>
        </p:txBody>
      </p:sp>
      <p:pic>
        <p:nvPicPr>
          <p:cNvPr id="4" name="Picture 3">
            <a:extLst>
              <a:ext uri="{FF2B5EF4-FFF2-40B4-BE49-F238E27FC236}">
                <a16:creationId xmlns="" xmlns:a16="http://schemas.microsoft.com/office/drawing/2014/main" id="{04F77D16-9695-4377-90F4-A76216AD7A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3885267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The final 25 minutes</a:t>
            </a:r>
          </a:p>
        </p:txBody>
      </p:sp>
      <p:sp>
        <p:nvSpPr>
          <p:cNvPr id="3" name="Content Placeholder 2"/>
          <p:cNvSpPr>
            <a:spLocks noGrp="1"/>
          </p:cNvSpPr>
          <p:nvPr>
            <p:ph idx="1"/>
          </p:nvPr>
        </p:nvSpPr>
        <p:spPr/>
        <p:txBody>
          <a:bodyPr/>
          <a:lstStyle/>
          <a:p>
            <a:r>
              <a:rPr lang="en-GB" b="1" dirty="0"/>
              <a:t>Read Q7a and plan the three points of comparison</a:t>
            </a:r>
          </a:p>
          <a:p>
            <a:r>
              <a:rPr lang="en-GB" b="1" dirty="0"/>
              <a:t>Answer Q7a</a:t>
            </a:r>
          </a:p>
          <a:p>
            <a:r>
              <a:rPr lang="en-GB" b="1" dirty="0"/>
              <a:t>Read Q7b and plan at least three points of comparison</a:t>
            </a:r>
          </a:p>
          <a:p>
            <a:r>
              <a:rPr lang="en-GB" b="1" dirty="0"/>
              <a:t>Answer Q7b</a:t>
            </a:r>
          </a:p>
        </p:txBody>
      </p:sp>
      <p:pic>
        <p:nvPicPr>
          <p:cNvPr id="4" name="Picture 3">
            <a:extLst>
              <a:ext uri="{FF2B5EF4-FFF2-40B4-BE49-F238E27FC236}">
                <a16:creationId xmlns="" xmlns:a16="http://schemas.microsoft.com/office/drawing/2014/main" id="{D2FC5DC1-1AE5-4DE3-86E3-307AE5C534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35792739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Question 7a – AO1 – 6 marks</a:t>
            </a:r>
          </a:p>
        </p:txBody>
      </p:sp>
      <p:sp>
        <p:nvSpPr>
          <p:cNvPr id="3" name="Content Placeholder 2"/>
          <p:cNvSpPr>
            <a:spLocks noGrp="1"/>
          </p:cNvSpPr>
          <p:nvPr>
            <p:ph idx="1"/>
          </p:nvPr>
        </p:nvSpPr>
        <p:spPr/>
        <p:txBody>
          <a:bodyPr>
            <a:normAutofit/>
          </a:bodyPr>
          <a:lstStyle/>
          <a:p>
            <a:r>
              <a:rPr lang="en-GB" b="1" dirty="0"/>
              <a:t>Because 7a is AO1, it is asking for information, </a:t>
            </a:r>
            <a:r>
              <a:rPr lang="en-GB" b="1" u="sng" dirty="0"/>
              <a:t>not</a:t>
            </a:r>
            <a:r>
              <a:rPr lang="en-GB" b="1" dirty="0"/>
              <a:t> techniques!</a:t>
            </a:r>
          </a:p>
          <a:p>
            <a:endParaRPr lang="en-GB" b="1" dirty="0"/>
          </a:p>
          <a:p>
            <a:pPr lvl="0"/>
            <a:r>
              <a:rPr lang="en-GB" b="1" dirty="0">
                <a:solidFill>
                  <a:srgbClr val="00B050"/>
                </a:solidFill>
              </a:rPr>
              <a:t>Both texts are about people’s positive views about boxing.  </a:t>
            </a:r>
          </a:p>
          <a:p>
            <a:pPr lvl="0"/>
            <a:r>
              <a:rPr lang="en-GB" b="1" dirty="0"/>
              <a:t>What similarities are there between the two texts?</a:t>
            </a:r>
          </a:p>
          <a:p>
            <a:pPr lvl="0"/>
            <a:endParaRPr lang="en-GB" b="1" dirty="0"/>
          </a:p>
          <a:p>
            <a:pPr lvl="0"/>
            <a:r>
              <a:rPr lang="en-GB" b="1" dirty="0"/>
              <a:t>The first line of the question is there to help you with your first point.</a:t>
            </a:r>
          </a:p>
          <a:p>
            <a:pPr marL="0" lvl="0" indent="0">
              <a:buNone/>
            </a:pPr>
            <a:endParaRPr lang="en-GB" dirty="0"/>
          </a:p>
          <a:p>
            <a:endParaRPr lang="en-GB" b="1" dirty="0"/>
          </a:p>
        </p:txBody>
      </p:sp>
      <p:pic>
        <p:nvPicPr>
          <p:cNvPr id="4" name="Picture 3">
            <a:extLst>
              <a:ext uri="{FF2B5EF4-FFF2-40B4-BE49-F238E27FC236}">
                <a16:creationId xmlns="" xmlns:a16="http://schemas.microsoft.com/office/drawing/2014/main" id="{8E0B77BD-6608-4F6E-9FC0-2BF548BFA0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15328731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srcRect l="14790" t="28928" r="37950" b="26847"/>
          <a:stretch/>
        </p:blipFill>
        <p:spPr>
          <a:xfrm>
            <a:off x="859810" y="532262"/>
            <a:ext cx="10317706" cy="5428347"/>
          </a:xfrm>
          <a:prstGeom prst="rect">
            <a:avLst/>
          </a:prstGeom>
        </p:spPr>
      </p:pic>
      <p:pic>
        <p:nvPicPr>
          <p:cNvPr id="3" name="Picture 2">
            <a:extLst>
              <a:ext uri="{FF2B5EF4-FFF2-40B4-BE49-F238E27FC236}">
                <a16:creationId xmlns="" xmlns:a16="http://schemas.microsoft.com/office/drawing/2014/main" id="{3B85DA10-1C00-401B-B642-C6BC409706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8623110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Structure of 7a</a:t>
            </a:r>
          </a:p>
        </p:txBody>
      </p:sp>
      <p:sp>
        <p:nvSpPr>
          <p:cNvPr id="3" name="Content Placeholder 2"/>
          <p:cNvSpPr>
            <a:spLocks noGrp="1"/>
          </p:cNvSpPr>
          <p:nvPr>
            <p:ph idx="1"/>
          </p:nvPr>
        </p:nvSpPr>
        <p:spPr/>
        <p:txBody>
          <a:bodyPr/>
          <a:lstStyle/>
          <a:p>
            <a:r>
              <a:rPr lang="en-GB" b="1" dirty="0"/>
              <a:t>Both texts show… This is shown in Text 1 where the writer says “…” and in Text 2 where it says “…”</a:t>
            </a:r>
            <a:endParaRPr lang="en-GB" dirty="0"/>
          </a:p>
          <a:p>
            <a:r>
              <a:rPr lang="en-GB" b="1" dirty="0"/>
              <a:t>Both texts suggest… In Text 1, this can be seen by “…” and in Text 2 by “….”</a:t>
            </a:r>
            <a:endParaRPr lang="en-GB" dirty="0"/>
          </a:p>
          <a:p>
            <a:r>
              <a:rPr lang="en-GB" b="1" dirty="0"/>
              <a:t>Finally, both texts show… In Text 1, it says “…” and in Text 2 it says “…” </a:t>
            </a:r>
            <a:endParaRPr lang="en-GB" dirty="0"/>
          </a:p>
          <a:p>
            <a:endParaRPr lang="en-GB" dirty="0"/>
          </a:p>
        </p:txBody>
      </p:sp>
      <p:pic>
        <p:nvPicPr>
          <p:cNvPr id="4" name="Picture 3">
            <a:extLst>
              <a:ext uri="{FF2B5EF4-FFF2-40B4-BE49-F238E27FC236}">
                <a16:creationId xmlns="" xmlns:a16="http://schemas.microsoft.com/office/drawing/2014/main" id="{AF79549D-CF84-4D4D-9D43-6A14ACB50A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30942446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Example</a:t>
            </a:r>
          </a:p>
        </p:txBody>
      </p:sp>
      <p:sp>
        <p:nvSpPr>
          <p:cNvPr id="3" name="Content Placeholder 2"/>
          <p:cNvSpPr>
            <a:spLocks noGrp="1"/>
          </p:cNvSpPr>
          <p:nvPr>
            <p:ph idx="1"/>
          </p:nvPr>
        </p:nvSpPr>
        <p:spPr/>
        <p:txBody>
          <a:bodyPr/>
          <a:lstStyle/>
          <a:p>
            <a:r>
              <a:rPr lang="en-GB" b="1" dirty="0"/>
              <a:t>Both writers show that boxing can teach people good personal qualities. This is shown in Text 1, where Ali is described as displaying “leonine courage” </a:t>
            </a:r>
            <a:r>
              <a:rPr lang="en-GB" b="1" dirty="0">
                <a:solidFill>
                  <a:srgbClr val="00B050"/>
                </a:solidFill>
              </a:rPr>
              <a:t>showing his strength and bravery</a:t>
            </a:r>
            <a:r>
              <a:rPr lang="en-GB" b="1" dirty="0"/>
              <a:t>.</a:t>
            </a:r>
            <a:r>
              <a:rPr lang="en-GB" b="1" dirty="0">
                <a:solidFill>
                  <a:srgbClr val="00B050"/>
                </a:solidFill>
              </a:rPr>
              <a:t> </a:t>
            </a:r>
            <a:r>
              <a:rPr lang="en-GB" b="1" dirty="0"/>
              <a:t>In Text 2, the writer shows that people learn “self-discipline” and “self-defence” from boxing.</a:t>
            </a:r>
          </a:p>
          <a:p>
            <a:endParaRPr lang="en-GB" b="1" dirty="0"/>
          </a:p>
          <a:p>
            <a:r>
              <a:rPr lang="en-GB" b="1" dirty="0"/>
              <a:t>What similarities can you find?</a:t>
            </a:r>
          </a:p>
        </p:txBody>
      </p:sp>
      <p:pic>
        <p:nvPicPr>
          <p:cNvPr id="4" name="Picture 3">
            <a:extLst>
              <a:ext uri="{FF2B5EF4-FFF2-40B4-BE49-F238E27FC236}">
                <a16:creationId xmlns="" xmlns:a16="http://schemas.microsoft.com/office/drawing/2014/main" id="{015B1918-9BDD-4540-8B99-4A1CB2843D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24090620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a:t>
            </a:r>
          </a:p>
        </p:txBody>
      </p:sp>
      <p:sp>
        <p:nvSpPr>
          <p:cNvPr id="3" name="Content Placeholder 2"/>
          <p:cNvSpPr>
            <a:spLocks noGrp="1"/>
          </p:cNvSpPr>
          <p:nvPr>
            <p:ph idx="1"/>
          </p:nvPr>
        </p:nvSpPr>
        <p:spPr/>
        <p:txBody>
          <a:bodyPr/>
          <a:lstStyle/>
          <a:p>
            <a:r>
              <a:rPr lang="en-GB" b="1" dirty="0"/>
              <a:t>Both texts show… This is shown in Text 1 where the writer says “…” and in Text 2 where it says “…”</a:t>
            </a:r>
            <a:endParaRPr lang="en-GB" dirty="0"/>
          </a:p>
          <a:p>
            <a:r>
              <a:rPr lang="en-GB" b="1" dirty="0"/>
              <a:t>Both texts suggest… In Text 1, this can be seen by “…” and in Text 2 by “….”</a:t>
            </a:r>
            <a:endParaRPr lang="en-GB" dirty="0"/>
          </a:p>
          <a:p>
            <a:r>
              <a:rPr lang="en-GB" b="1" dirty="0"/>
              <a:t>Finally, both texts show… In Text 1, it says “…” and in Text 2 it says “… ” </a:t>
            </a:r>
            <a:endParaRPr lang="en-GB" dirty="0"/>
          </a:p>
          <a:p>
            <a:endParaRPr lang="en-GB" dirty="0"/>
          </a:p>
        </p:txBody>
      </p:sp>
      <p:pic>
        <p:nvPicPr>
          <p:cNvPr id="4" name="Picture 3">
            <a:extLst>
              <a:ext uri="{FF2B5EF4-FFF2-40B4-BE49-F238E27FC236}">
                <a16:creationId xmlns="" xmlns:a16="http://schemas.microsoft.com/office/drawing/2014/main" id="{68C4CB94-7E39-447A-946D-A4E76CB4A4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24168117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08332"/>
          </a:xfrm>
        </p:spPr>
        <p:txBody>
          <a:bodyPr>
            <a:normAutofit fontScale="90000"/>
          </a:bodyPr>
          <a:lstStyle/>
          <a:p>
            <a:r>
              <a:rPr lang="en-GB" b="1" dirty="0"/>
              <a:t>Question 7b – AO3 – Comparison</a:t>
            </a:r>
          </a:p>
        </p:txBody>
      </p:sp>
      <p:sp>
        <p:nvSpPr>
          <p:cNvPr id="3" name="Content Placeholder 2"/>
          <p:cNvSpPr>
            <a:spLocks noGrp="1"/>
          </p:cNvSpPr>
          <p:nvPr>
            <p:ph idx="1"/>
          </p:nvPr>
        </p:nvSpPr>
        <p:spPr>
          <a:xfrm>
            <a:off x="327546" y="1289304"/>
            <a:ext cx="11586950" cy="4887659"/>
          </a:xfrm>
        </p:spPr>
        <p:txBody>
          <a:bodyPr>
            <a:normAutofit lnSpcReduction="10000"/>
          </a:bodyPr>
          <a:lstStyle/>
          <a:p>
            <a:r>
              <a:rPr lang="en-GB" b="1" dirty="0"/>
              <a:t>The question will ask you to analyse and compare the writers’ ideas and perspectives.</a:t>
            </a:r>
          </a:p>
          <a:p>
            <a:endParaRPr lang="en-GB" sz="2000" b="1" dirty="0"/>
          </a:p>
          <a:p>
            <a:r>
              <a:rPr lang="en-GB" b="1" dirty="0"/>
              <a:t>You will need to think about how the writers show what they think, feel and believe about the subject.</a:t>
            </a:r>
          </a:p>
          <a:p>
            <a:endParaRPr lang="en-GB" sz="2000" b="1" dirty="0"/>
          </a:p>
          <a:p>
            <a:r>
              <a:rPr lang="en-GB" b="1" dirty="0"/>
              <a:t>You will need to compare the two texts consistently.</a:t>
            </a:r>
          </a:p>
          <a:p>
            <a:endParaRPr lang="en-GB" sz="2000" b="1" dirty="0"/>
          </a:p>
          <a:p>
            <a:r>
              <a:rPr lang="en-GB" b="1" dirty="0"/>
              <a:t>You can discuss similarities and differences.</a:t>
            </a:r>
          </a:p>
          <a:p>
            <a:endParaRPr lang="en-GB" sz="2000" b="1" dirty="0"/>
          </a:p>
          <a:p>
            <a:r>
              <a:rPr lang="en-GB" b="1" dirty="0"/>
              <a:t>You can use ideas from 7a, but they will need to be more developed. </a:t>
            </a:r>
          </a:p>
        </p:txBody>
      </p:sp>
      <p:pic>
        <p:nvPicPr>
          <p:cNvPr id="4" name="Picture 3">
            <a:extLst>
              <a:ext uri="{FF2B5EF4-FFF2-40B4-BE49-F238E27FC236}">
                <a16:creationId xmlns="" xmlns:a16="http://schemas.microsoft.com/office/drawing/2014/main" id="{3EF8330E-03C3-45A6-9098-BE87D47703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425947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Who might this be aimed at?</a:t>
            </a:r>
          </a:p>
        </p:txBody>
      </p:sp>
      <p:sp>
        <p:nvSpPr>
          <p:cNvPr id="3" name="Content Placeholder 2"/>
          <p:cNvSpPr>
            <a:spLocks noGrp="1"/>
          </p:cNvSpPr>
          <p:nvPr>
            <p:ph idx="1"/>
          </p:nvPr>
        </p:nvSpPr>
        <p:spPr>
          <a:xfrm>
            <a:off x="838200" y="1825625"/>
            <a:ext cx="10010313" cy="4351338"/>
          </a:xfrm>
        </p:spPr>
        <p:txBody>
          <a:bodyPr/>
          <a:lstStyle/>
          <a:p>
            <a:pPr marL="0" indent="0">
              <a:buNone/>
            </a:pPr>
            <a:r>
              <a:rPr lang="en-GB" b="1" dirty="0"/>
              <a:t>The critical importance of literacy is indisputable. The benefits of having a reading habit are incontestable. The advantages acquired by having the confidence to speak out and to listen to others are irrefutable. And the rewards from having the skills to write, to explore and to express thoughts and ideas are undeniable. So not booking a place at the NATE* Primary Matters Conference is unforgivable!</a:t>
            </a:r>
          </a:p>
          <a:p>
            <a:endParaRPr lang="en-GB" b="1" dirty="0"/>
          </a:p>
          <a:p>
            <a:endParaRPr lang="en-GB" b="1" dirty="0"/>
          </a:p>
          <a:p>
            <a:pPr marL="0" indent="0">
              <a:buNone/>
            </a:pPr>
            <a:r>
              <a:rPr lang="en-GB" b="1" i="1" dirty="0">
                <a:solidFill>
                  <a:srgbClr val="7030A0"/>
                </a:solidFill>
              </a:rPr>
              <a:t>*NATE – National Association for Teachers of English</a:t>
            </a:r>
          </a:p>
          <a:p>
            <a:endParaRPr lang="en-GB" dirty="0"/>
          </a:p>
        </p:txBody>
      </p:sp>
      <p:pic>
        <p:nvPicPr>
          <p:cNvPr id="4" name="Picture 3">
            <a:extLst>
              <a:ext uri="{FF2B5EF4-FFF2-40B4-BE49-F238E27FC236}">
                <a16:creationId xmlns="" xmlns:a16="http://schemas.microsoft.com/office/drawing/2014/main" id="{8E997979-D41B-494F-A3C9-A13819C2A4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41626757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srcRect l="14967" t="16382" r="38302" b="15556"/>
          <a:stretch/>
        </p:blipFill>
        <p:spPr>
          <a:xfrm>
            <a:off x="1815152" y="95534"/>
            <a:ext cx="8352429" cy="6839539"/>
          </a:xfrm>
          <a:prstGeom prst="rect">
            <a:avLst/>
          </a:prstGeom>
        </p:spPr>
      </p:pic>
      <p:pic>
        <p:nvPicPr>
          <p:cNvPr id="3" name="Picture 2">
            <a:extLst>
              <a:ext uri="{FF2B5EF4-FFF2-40B4-BE49-F238E27FC236}">
                <a16:creationId xmlns="" xmlns:a16="http://schemas.microsoft.com/office/drawing/2014/main" id="{9CA2AA90-519C-4CBB-8C62-21BC68D657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25206666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899" y="365125"/>
            <a:ext cx="11709779" cy="1325563"/>
          </a:xfrm>
        </p:spPr>
        <p:txBody>
          <a:bodyPr>
            <a:normAutofit fontScale="90000"/>
          </a:bodyPr>
          <a:lstStyle/>
          <a:p>
            <a:r>
              <a:rPr lang="en-GB" b="1" dirty="0"/>
              <a:t>Compare the ways in which </a:t>
            </a:r>
            <a:r>
              <a:rPr lang="en-GB" b="1" u="sng" dirty="0"/>
              <a:t>both</a:t>
            </a:r>
            <a:r>
              <a:rPr lang="en-GB" b="1" dirty="0"/>
              <a:t> writers present their ideas and perspectives about boxing.</a:t>
            </a:r>
            <a:r>
              <a:rPr lang="en-GB" dirty="0"/>
              <a:t/>
            </a:r>
            <a:br>
              <a:rPr lang="en-GB" dirty="0"/>
            </a:br>
            <a:endParaRPr lang="en-GB" dirty="0"/>
          </a:p>
        </p:txBody>
      </p:sp>
      <p:sp>
        <p:nvSpPr>
          <p:cNvPr id="3" name="Content Placeholder 2"/>
          <p:cNvSpPr>
            <a:spLocks noGrp="1"/>
          </p:cNvSpPr>
          <p:nvPr>
            <p:ph idx="1"/>
          </p:nvPr>
        </p:nvSpPr>
        <p:spPr>
          <a:xfrm>
            <a:off x="2470245" y="1690687"/>
            <a:ext cx="7165074" cy="4873885"/>
          </a:xfrm>
        </p:spPr>
        <p:txBody>
          <a:bodyPr>
            <a:normAutofit fontScale="92500" lnSpcReduction="10000"/>
          </a:bodyPr>
          <a:lstStyle/>
          <a:p>
            <a:pPr marL="0" indent="0">
              <a:buNone/>
            </a:pPr>
            <a:r>
              <a:rPr lang="en-GB" b="1" dirty="0">
                <a:solidFill>
                  <a:srgbClr val="FF0000"/>
                </a:solidFill>
              </a:rPr>
              <a:t>Both</a:t>
            </a:r>
            <a:r>
              <a:rPr lang="en-GB" b="1" dirty="0"/>
              <a:t> writers clearly </a:t>
            </a:r>
            <a:r>
              <a:rPr lang="en-GB" b="1" dirty="0">
                <a:solidFill>
                  <a:srgbClr val="FF0000"/>
                </a:solidFill>
              </a:rPr>
              <a:t>feel very positively </a:t>
            </a:r>
            <a:r>
              <a:rPr lang="en-GB" b="1" dirty="0"/>
              <a:t>about boxing. In Text 1, the writer describes some of Muhammad Ali’s skills as “</a:t>
            </a:r>
            <a:r>
              <a:rPr lang="en-GB" b="1" dirty="0">
                <a:solidFill>
                  <a:srgbClr val="00B0F0"/>
                </a:solidFill>
              </a:rPr>
              <a:t>remarkable</a:t>
            </a:r>
            <a:r>
              <a:rPr lang="en-GB" b="1" dirty="0"/>
              <a:t>,”</a:t>
            </a:r>
            <a:r>
              <a:rPr lang="en-GB" b="1" dirty="0">
                <a:solidFill>
                  <a:srgbClr val="00B0F0"/>
                </a:solidFill>
              </a:rPr>
              <a:t> </a:t>
            </a:r>
            <a:r>
              <a:rPr lang="en-GB" b="1" dirty="0"/>
              <a:t>using a powerful adjective to convey the idea that boxing offers something enjoyable to watch. The writer develops this idea by showing that </a:t>
            </a:r>
            <a:r>
              <a:rPr lang="en-GB" b="1" dirty="0">
                <a:solidFill>
                  <a:srgbClr val="00B050"/>
                </a:solidFill>
              </a:rPr>
              <a:t>he feels </a:t>
            </a:r>
            <a:r>
              <a:rPr lang="en-GB" b="1" dirty="0"/>
              <a:t>boxing, and in particular Ali’s style of boxing, is “epic in its theatricality,” showing that he enjoys watching it. </a:t>
            </a:r>
          </a:p>
          <a:p>
            <a:pPr marL="0" indent="0">
              <a:buNone/>
            </a:pPr>
            <a:r>
              <a:rPr lang="en-GB" b="1" dirty="0">
                <a:solidFill>
                  <a:srgbClr val="FF0000"/>
                </a:solidFill>
              </a:rPr>
              <a:t>Although</a:t>
            </a:r>
            <a:r>
              <a:rPr lang="en-GB" b="1" dirty="0"/>
              <a:t> the writer of Text 2 does not describe watching boxing, he still shows that he </a:t>
            </a:r>
            <a:r>
              <a:rPr lang="en-GB" b="1" dirty="0">
                <a:solidFill>
                  <a:srgbClr val="FF0000"/>
                </a:solidFill>
              </a:rPr>
              <a:t>feels positively </a:t>
            </a:r>
            <a:r>
              <a:rPr lang="en-GB" b="1" dirty="0"/>
              <a:t>about it because </a:t>
            </a:r>
            <a:r>
              <a:rPr lang="en-GB" b="1" dirty="0">
                <a:solidFill>
                  <a:srgbClr val="00B050"/>
                </a:solidFill>
              </a:rPr>
              <a:t>he believes</a:t>
            </a:r>
            <a:r>
              <a:rPr lang="en-GB" b="1" dirty="0"/>
              <a:t> it gives people the opportunity to “</a:t>
            </a:r>
            <a:r>
              <a:rPr lang="en-GB" b="1" dirty="0">
                <a:solidFill>
                  <a:srgbClr val="00B0F0"/>
                </a:solidFill>
              </a:rPr>
              <a:t>learn the art of self-defence</a:t>
            </a:r>
            <a:r>
              <a:rPr lang="en-GB" b="1" dirty="0"/>
              <a:t>”,</a:t>
            </a:r>
            <a:r>
              <a:rPr lang="en-GB" b="1" dirty="0">
                <a:solidFill>
                  <a:srgbClr val="00B0F0"/>
                </a:solidFill>
              </a:rPr>
              <a:t> </a:t>
            </a:r>
            <a:r>
              <a:rPr lang="en-GB" b="1" dirty="0"/>
              <a:t>showing that it teaches a skill many people would value highly. </a:t>
            </a:r>
          </a:p>
        </p:txBody>
      </p:sp>
      <p:sp>
        <p:nvSpPr>
          <p:cNvPr id="4" name="TextBox 3"/>
          <p:cNvSpPr txBox="1"/>
          <p:nvPr/>
        </p:nvSpPr>
        <p:spPr>
          <a:xfrm>
            <a:off x="313899" y="1622855"/>
            <a:ext cx="1760561" cy="1200329"/>
          </a:xfrm>
          <a:prstGeom prst="rect">
            <a:avLst/>
          </a:prstGeom>
          <a:noFill/>
        </p:spPr>
        <p:txBody>
          <a:bodyPr wrap="square" rtlCol="0">
            <a:spAutoFit/>
          </a:bodyPr>
          <a:lstStyle/>
          <a:p>
            <a:r>
              <a:rPr lang="en-GB" sz="2400" b="1" dirty="0">
                <a:solidFill>
                  <a:srgbClr val="FF0000"/>
                </a:solidFill>
              </a:rPr>
              <a:t>Comparison and link to question</a:t>
            </a:r>
          </a:p>
        </p:txBody>
      </p:sp>
      <p:sp>
        <p:nvSpPr>
          <p:cNvPr id="5" name="TextBox 4"/>
          <p:cNvSpPr txBox="1"/>
          <p:nvPr/>
        </p:nvSpPr>
        <p:spPr>
          <a:xfrm>
            <a:off x="10031104" y="3714921"/>
            <a:ext cx="1910687" cy="1200329"/>
          </a:xfrm>
          <a:prstGeom prst="rect">
            <a:avLst/>
          </a:prstGeom>
          <a:noFill/>
        </p:spPr>
        <p:txBody>
          <a:bodyPr wrap="square" rtlCol="0">
            <a:spAutoFit/>
          </a:bodyPr>
          <a:lstStyle/>
          <a:p>
            <a:r>
              <a:rPr lang="en-GB" sz="2400" b="1" dirty="0">
                <a:solidFill>
                  <a:srgbClr val="00B050"/>
                </a:solidFill>
              </a:rPr>
              <a:t>Writers’ ideas and perspectives</a:t>
            </a:r>
          </a:p>
        </p:txBody>
      </p:sp>
      <p:sp>
        <p:nvSpPr>
          <p:cNvPr id="6" name="TextBox 5"/>
          <p:cNvSpPr txBox="1"/>
          <p:nvPr/>
        </p:nvSpPr>
        <p:spPr>
          <a:xfrm>
            <a:off x="313899" y="5377218"/>
            <a:ext cx="1760561" cy="461665"/>
          </a:xfrm>
          <a:prstGeom prst="rect">
            <a:avLst/>
          </a:prstGeom>
          <a:noFill/>
        </p:spPr>
        <p:txBody>
          <a:bodyPr wrap="square" rtlCol="0">
            <a:spAutoFit/>
          </a:bodyPr>
          <a:lstStyle/>
          <a:p>
            <a:r>
              <a:rPr lang="en-GB" sz="2400" b="1" dirty="0">
                <a:solidFill>
                  <a:srgbClr val="00B0F0"/>
                </a:solidFill>
              </a:rPr>
              <a:t>References</a:t>
            </a:r>
          </a:p>
        </p:txBody>
      </p:sp>
      <p:pic>
        <p:nvPicPr>
          <p:cNvPr id="7" name="Picture 6">
            <a:extLst>
              <a:ext uri="{FF2B5EF4-FFF2-40B4-BE49-F238E27FC236}">
                <a16:creationId xmlns="" xmlns:a16="http://schemas.microsoft.com/office/drawing/2014/main" id="{5E34BC48-8D34-497B-822E-DC9A9C1E30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15879490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 – 7b</a:t>
            </a:r>
          </a:p>
        </p:txBody>
      </p:sp>
      <p:sp>
        <p:nvSpPr>
          <p:cNvPr id="3" name="Content Placeholder 2"/>
          <p:cNvSpPr>
            <a:spLocks noGrp="1"/>
          </p:cNvSpPr>
          <p:nvPr>
            <p:ph idx="1"/>
          </p:nvPr>
        </p:nvSpPr>
        <p:spPr/>
        <p:txBody>
          <a:bodyPr/>
          <a:lstStyle/>
          <a:p>
            <a:pPr marL="0" indent="0">
              <a:buNone/>
            </a:pPr>
            <a:r>
              <a:rPr lang="en-GB" b="1" dirty="0"/>
              <a:t>Can you complete the following comparison point?</a:t>
            </a:r>
          </a:p>
          <a:p>
            <a:pPr marL="0" indent="0">
              <a:buNone/>
            </a:pPr>
            <a:endParaRPr lang="en-GB" b="1" dirty="0"/>
          </a:p>
          <a:p>
            <a:r>
              <a:rPr lang="en-GB" b="1" dirty="0"/>
              <a:t>Both writers do show that boxing can be a dangerous sport that causes injuries.</a:t>
            </a:r>
          </a:p>
          <a:p>
            <a:endParaRPr lang="en-GB" b="1" dirty="0"/>
          </a:p>
          <a:p>
            <a:r>
              <a:rPr lang="en-GB" b="1" dirty="0"/>
              <a:t>Text 1: “crunched into Ali’s jaw, broke it”</a:t>
            </a:r>
          </a:p>
          <a:p>
            <a:r>
              <a:rPr lang="en-GB" b="1" dirty="0"/>
              <a:t>Text 2: “damaged almost to the point of death”</a:t>
            </a:r>
          </a:p>
        </p:txBody>
      </p:sp>
      <p:pic>
        <p:nvPicPr>
          <p:cNvPr id="4" name="Picture 3">
            <a:extLst>
              <a:ext uri="{FF2B5EF4-FFF2-40B4-BE49-F238E27FC236}">
                <a16:creationId xmlns="" xmlns:a16="http://schemas.microsoft.com/office/drawing/2014/main" id="{ADDFC10A-4794-4591-8AC7-75864296AB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13777153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754" y="269591"/>
            <a:ext cx="3433549" cy="658457"/>
          </a:xfrm>
        </p:spPr>
        <p:txBody>
          <a:bodyPr>
            <a:normAutofit fontScale="90000"/>
          </a:bodyPr>
          <a:lstStyle/>
          <a:p>
            <a:r>
              <a:rPr lang="en-GB" b="1" dirty="0"/>
              <a:t>One more time</a:t>
            </a:r>
          </a:p>
        </p:txBody>
      </p:sp>
      <p:pic>
        <p:nvPicPr>
          <p:cNvPr id="4" name="Content Placeholder 3"/>
          <p:cNvPicPr>
            <a:picLocks noGrp="1" noChangeAspect="1"/>
          </p:cNvPicPr>
          <p:nvPr>
            <p:ph idx="1"/>
          </p:nvPr>
        </p:nvPicPr>
        <p:blipFill rotWithShape="1">
          <a:blip r:embed="rId3"/>
          <a:srcRect l="15569" t="57812" r="38302" b="15556"/>
          <a:stretch/>
        </p:blipFill>
        <p:spPr>
          <a:xfrm>
            <a:off x="1228298" y="2697480"/>
            <a:ext cx="10273861" cy="3334831"/>
          </a:xfrm>
          <a:prstGeom prst="rect">
            <a:avLst/>
          </a:prstGeom>
        </p:spPr>
      </p:pic>
      <p:sp>
        <p:nvSpPr>
          <p:cNvPr id="5" name="TextBox 4"/>
          <p:cNvSpPr txBox="1"/>
          <p:nvPr/>
        </p:nvSpPr>
        <p:spPr>
          <a:xfrm>
            <a:off x="196754" y="1016674"/>
            <a:ext cx="5398828" cy="1200329"/>
          </a:xfrm>
          <a:prstGeom prst="rect">
            <a:avLst/>
          </a:prstGeom>
          <a:noFill/>
        </p:spPr>
        <p:txBody>
          <a:bodyPr wrap="square" rtlCol="0">
            <a:spAutoFit/>
          </a:bodyPr>
          <a:lstStyle/>
          <a:p>
            <a:r>
              <a:rPr lang="en-GB" sz="2400" b="1" dirty="0">
                <a:solidFill>
                  <a:srgbClr val="FF0000"/>
                </a:solidFill>
              </a:rPr>
              <a:t>Wide range of comparisons – aim for at least three different points. Try not to say the same thing over and over again.</a:t>
            </a:r>
          </a:p>
        </p:txBody>
      </p:sp>
      <p:sp>
        <p:nvSpPr>
          <p:cNvPr id="6" name="TextBox 5"/>
          <p:cNvSpPr txBox="1"/>
          <p:nvPr/>
        </p:nvSpPr>
        <p:spPr>
          <a:xfrm>
            <a:off x="6876813" y="1016673"/>
            <a:ext cx="3607838" cy="1200329"/>
          </a:xfrm>
          <a:prstGeom prst="rect">
            <a:avLst/>
          </a:prstGeom>
          <a:noFill/>
        </p:spPr>
        <p:txBody>
          <a:bodyPr wrap="square" rtlCol="0">
            <a:spAutoFit/>
          </a:bodyPr>
          <a:lstStyle/>
          <a:p>
            <a:r>
              <a:rPr lang="en-GB" sz="2400" b="1" dirty="0">
                <a:solidFill>
                  <a:srgbClr val="FF0000"/>
                </a:solidFill>
              </a:rPr>
              <a:t>Note that these levels require balance from </a:t>
            </a:r>
            <a:r>
              <a:rPr lang="en-GB" sz="2400" b="1" u="sng" dirty="0">
                <a:solidFill>
                  <a:srgbClr val="FF0000"/>
                </a:solidFill>
              </a:rPr>
              <a:t>across</a:t>
            </a:r>
            <a:r>
              <a:rPr lang="en-GB" sz="2400" b="1" dirty="0">
                <a:solidFill>
                  <a:srgbClr val="FF0000"/>
                </a:solidFill>
              </a:rPr>
              <a:t> the two texts.</a:t>
            </a:r>
          </a:p>
        </p:txBody>
      </p:sp>
      <p:sp>
        <p:nvSpPr>
          <p:cNvPr id="7" name="TextBox 6"/>
          <p:cNvSpPr txBox="1"/>
          <p:nvPr/>
        </p:nvSpPr>
        <p:spPr>
          <a:xfrm>
            <a:off x="3246120" y="5967048"/>
            <a:ext cx="4882045" cy="461665"/>
          </a:xfrm>
          <a:prstGeom prst="rect">
            <a:avLst/>
          </a:prstGeom>
          <a:noFill/>
        </p:spPr>
        <p:txBody>
          <a:bodyPr wrap="square" rtlCol="0">
            <a:spAutoFit/>
          </a:bodyPr>
          <a:lstStyle/>
          <a:p>
            <a:r>
              <a:rPr lang="en-GB" sz="2400" b="1" dirty="0">
                <a:solidFill>
                  <a:srgbClr val="FF0000"/>
                </a:solidFill>
              </a:rPr>
              <a:t>References </a:t>
            </a:r>
            <a:r>
              <a:rPr lang="en-GB" sz="2400" b="1" u="sng" dirty="0">
                <a:solidFill>
                  <a:srgbClr val="FF0000"/>
                </a:solidFill>
              </a:rPr>
              <a:t>must</a:t>
            </a:r>
            <a:r>
              <a:rPr lang="en-GB" sz="2400" b="1" dirty="0">
                <a:solidFill>
                  <a:srgbClr val="FF0000"/>
                </a:solidFill>
              </a:rPr>
              <a:t> show balance.</a:t>
            </a:r>
          </a:p>
        </p:txBody>
      </p:sp>
      <p:pic>
        <p:nvPicPr>
          <p:cNvPr id="8" name="Picture 7">
            <a:extLst>
              <a:ext uri="{FF2B5EF4-FFF2-40B4-BE49-F238E27FC236}">
                <a16:creationId xmlns="" xmlns:a16="http://schemas.microsoft.com/office/drawing/2014/main" id="{7E7D148F-65D9-4869-AC26-22A4218036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2146918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Who might this be aimed at?</a:t>
            </a:r>
          </a:p>
        </p:txBody>
      </p:sp>
      <p:sp>
        <p:nvSpPr>
          <p:cNvPr id="3" name="Content Placeholder 2"/>
          <p:cNvSpPr>
            <a:spLocks noGrp="1"/>
          </p:cNvSpPr>
          <p:nvPr>
            <p:ph idx="1"/>
          </p:nvPr>
        </p:nvSpPr>
        <p:spPr/>
        <p:txBody>
          <a:bodyPr/>
          <a:lstStyle/>
          <a:p>
            <a:pPr marL="0" indent="0">
              <a:buNone/>
            </a:pPr>
            <a:r>
              <a:rPr lang="en-GB" b="1" dirty="0"/>
              <a:t>Your hotel will provide you with ample opportunity for rest and relaxation. Our highly qualified Kids’ Club staff will supervise your children from 9am to 6pm, leaving you free to enjoy the facilities.</a:t>
            </a:r>
          </a:p>
          <a:p>
            <a:pPr marL="0" indent="0">
              <a:buNone/>
            </a:pPr>
            <a:r>
              <a:rPr lang="en-GB" b="1" dirty="0"/>
              <a:t>Kids’ Club activities include paddle-boarding, swimming and gymnastics as well as gentler activities such as arts, crafts and indoor games.</a:t>
            </a:r>
          </a:p>
          <a:p>
            <a:pPr marL="0" indent="0">
              <a:buNone/>
            </a:pPr>
            <a:r>
              <a:rPr lang="en-GB" b="1" dirty="0"/>
              <a:t>For you, there is our award-winning spa, massage centre and health lounge.   </a:t>
            </a:r>
          </a:p>
        </p:txBody>
      </p:sp>
      <p:pic>
        <p:nvPicPr>
          <p:cNvPr id="4" name="Picture 3">
            <a:extLst>
              <a:ext uri="{FF2B5EF4-FFF2-40B4-BE49-F238E27FC236}">
                <a16:creationId xmlns="" xmlns:a16="http://schemas.microsoft.com/office/drawing/2014/main" id="{D5C6F866-40EF-4AA3-B21F-466F435B2C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1772143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Who might this be aimed at?</a:t>
            </a:r>
          </a:p>
        </p:txBody>
      </p:sp>
      <p:sp>
        <p:nvSpPr>
          <p:cNvPr id="3" name="Content Placeholder 2"/>
          <p:cNvSpPr>
            <a:spLocks noGrp="1"/>
          </p:cNvSpPr>
          <p:nvPr>
            <p:ph idx="1"/>
          </p:nvPr>
        </p:nvSpPr>
        <p:spPr/>
        <p:txBody>
          <a:bodyPr/>
          <a:lstStyle/>
          <a:p>
            <a:pPr marL="0" indent="0">
              <a:buNone/>
            </a:pPr>
            <a:r>
              <a:rPr lang="en-GB" b="1" dirty="0"/>
              <a:t>Sometimes the description of the text can help you work out the target reader.</a:t>
            </a:r>
          </a:p>
          <a:p>
            <a:pPr marL="0" indent="0">
              <a:buNone/>
            </a:pPr>
            <a:endParaRPr lang="en-GB" b="1" i="1" dirty="0"/>
          </a:p>
        </p:txBody>
      </p:sp>
      <p:pic>
        <p:nvPicPr>
          <p:cNvPr id="4" name="Picture 3">
            <a:extLst>
              <a:ext uri="{FF2B5EF4-FFF2-40B4-BE49-F238E27FC236}">
                <a16:creationId xmlns="" xmlns:a16="http://schemas.microsoft.com/office/drawing/2014/main" id="{4DF8243A-4C53-451F-9561-147E712CF8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2672065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4054" y="504611"/>
            <a:ext cx="9815584" cy="990379"/>
          </a:xfrm>
        </p:spPr>
        <p:txBody>
          <a:bodyPr>
            <a:noAutofit/>
          </a:bodyPr>
          <a:lstStyle/>
          <a:p>
            <a:r>
              <a:rPr lang="en-GB" sz="3200" b="1" dirty="0"/>
              <a:t>Reading Text 1: As you read, think about how the writer uses language and structure to engage the reader.</a:t>
            </a:r>
            <a:br>
              <a:rPr lang="en-GB" sz="3200" b="1" dirty="0"/>
            </a:br>
            <a:endParaRPr lang="en-GB" sz="3200" b="1" dirty="0"/>
          </a:p>
        </p:txBody>
      </p:sp>
      <p:sp>
        <p:nvSpPr>
          <p:cNvPr id="3" name="Content Placeholder 2"/>
          <p:cNvSpPr>
            <a:spLocks noGrp="1"/>
          </p:cNvSpPr>
          <p:nvPr>
            <p:ph idx="1"/>
          </p:nvPr>
        </p:nvSpPr>
        <p:spPr>
          <a:xfrm>
            <a:off x="313899" y="852728"/>
            <a:ext cx="11559653" cy="5324235"/>
          </a:xfrm>
        </p:spPr>
        <p:txBody>
          <a:bodyPr/>
          <a:lstStyle/>
          <a:p>
            <a:endParaRPr lang="en-GB" b="1" dirty="0"/>
          </a:p>
          <a:p>
            <a:endParaRPr lang="en-GB" b="1" dirty="0"/>
          </a:p>
          <a:p>
            <a:endParaRPr lang="en-GB" b="1" dirty="0"/>
          </a:p>
        </p:txBody>
      </p:sp>
      <p:sp>
        <p:nvSpPr>
          <p:cNvPr id="4" name="TextBox 3"/>
          <p:cNvSpPr txBox="1"/>
          <p:nvPr/>
        </p:nvSpPr>
        <p:spPr>
          <a:xfrm>
            <a:off x="1044054" y="3248167"/>
            <a:ext cx="9648966" cy="1569660"/>
          </a:xfrm>
          <a:prstGeom prst="rect">
            <a:avLst/>
          </a:prstGeom>
          <a:noFill/>
        </p:spPr>
        <p:txBody>
          <a:bodyPr wrap="square" rtlCol="0">
            <a:spAutoFit/>
          </a:bodyPr>
          <a:lstStyle/>
          <a:p>
            <a:r>
              <a:rPr lang="en-GB" sz="3200" dirty="0"/>
              <a:t>This remarkable boxer – hands as fast and deadly as a cobra’s strike, feet in a </a:t>
            </a:r>
            <a:r>
              <a:rPr lang="en-GB" sz="3200" dirty="0" err="1"/>
              <a:t>riverdance</a:t>
            </a:r>
            <a:r>
              <a:rPr lang="en-GB" sz="3200" dirty="0"/>
              <a:t> blur never before seen in a heavyweight – totally reset the marks. </a:t>
            </a:r>
          </a:p>
        </p:txBody>
      </p:sp>
      <p:sp>
        <p:nvSpPr>
          <p:cNvPr id="5" name="TextBox 4"/>
          <p:cNvSpPr txBox="1"/>
          <p:nvPr/>
        </p:nvSpPr>
        <p:spPr>
          <a:xfrm>
            <a:off x="1044054" y="4987481"/>
            <a:ext cx="4244454" cy="1323439"/>
          </a:xfrm>
          <a:prstGeom prst="rect">
            <a:avLst/>
          </a:prstGeom>
          <a:noFill/>
        </p:spPr>
        <p:txBody>
          <a:bodyPr wrap="square" rtlCol="0">
            <a:spAutoFit/>
          </a:bodyPr>
          <a:lstStyle/>
          <a:p>
            <a:r>
              <a:rPr lang="en-GB" sz="2000" b="1" dirty="0">
                <a:solidFill>
                  <a:srgbClr val="7030A0"/>
                </a:solidFill>
              </a:rPr>
              <a:t>Parenthetical clause emphasises how unique Ali’s skills were – the structure exaggerates how they stood out from the rest.</a:t>
            </a:r>
          </a:p>
        </p:txBody>
      </p:sp>
      <p:sp>
        <p:nvSpPr>
          <p:cNvPr id="7" name="TextBox 6"/>
          <p:cNvSpPr txBox="1"/>
          <p:nvPr/>
        </p:nvSpPr>
        <p:spPr>
          <a:xfrm>
            <a:off x="1081585" y="1863747"/>
            <a:ext cx="4244454" cy="1015663"/>
          </a:xfrm>
          <a:prstGeom prst="rect">
            <a:avLst/>
          </a:prstGeom>
          <a:noFill/>
        </p:spPr>
        <p:txBody>
          <a:bodyPr wrap="square" rtlCol="0">
            <a:spAutoFit/>
          </a:bodyPr>
          <a:lstStyle/>
          <a:p>
            <a:r>
              <a:rPr lang="en-GB" sz="2000" b="1" dirty="0">
                <a:solidFill>
                  <a:srgbClr val="00B050"/>
                </a:solidFill>
              </a:rPr>
              <a:t>Adjective “remarkable” engages the reader because it suggests Ali was very special as a boxer.</a:t>
            </a:r>
          </a:p>
        </p:txBody>
      </p:sp>
      <p:sp>
        <p:nvSpPr>
          <p:cNvPr id="8" name="TextBox 7"/>
          <p:cNvSpPr txBox="1"/>
          <p:nvPr/>
        </p:nvSpPr>
        <p:spPr>
          <a:xfrm>
            <a:off x="5770485" y="1863747"/>
            <a:ext cx="5824613" cy="1015663"/>
          </a:xfrm>
          <a:prstGeom prst="rect">
            <a:avLst/>
          </a:prstGeom>
          <a:noFill/>
        </p:spPr>
        <p:txBody>
          <a:bodyPr wrap="square" rtlCol="0">
            <a:spAutoFit/>
          </a:bodyPr>
          <a:lstStyle/>
          <a:p>
            <a:r>
              <a:rPr lang="en-GB" sz="2000" b="1" dirty="0">
                <a:solidFill>
                  <a:srgbClr val="00B050"/>
                </a:solidFill>
              </a:rPr>
              <a:t>Simile “as fast and deadly as a cobra’s strike” reflects the power and ferocity of Ali’s style – would engage the reader because it sounds exciting and dangerous. </a:t>
            </a:r>
          </a:p>
        </p:txBody>
      </p:sp>
      <p:sp>
        <p:nvSpPr>
          <p:cNvPr id="9" name="TextBox 8"/>
          <p:cNvSpPr txBox="1"/>
          <p:nvPr/>
        </p:nvSpPr>
        <p:spPr>
          <a:xfrm>
            <a:off x="6302422" y="4987482"/>
            <a:ext cx="4557215" cy="1323439"/>
          </a:xfrm>
          <a:prstGeom prst="rect">
            <a:avLst/>
          </a:prstGeom>
          <a:noFill/>
        </p:spPr>
        <p:txBody>
          <a:bodyPr wrap="square" rtlCol="0">
            <a:spAutoFit/>
          </a:bodyPr>
          <a:lstStyle/>
          <a:p>
            <a:r>
              <a:rPr lang="en-GB" sz="2000" b="1" dirty="0">
                <a:solidFill>
                  <a:srgbClr val="00B050"/>
                </a:solidFill>
              </a:rPr>
              <a:t>‘Never before seen in a heavyweight” also exaggerates how unique Ali was as a fighter, engaging both Ali fans and people who are learning about him.</a:t>
            </a:r>
          </a:p>
        </p:txBody>
      </p:sp>
      <p:pic>
        <p:nvPicPr>
          <p:cNvPr id="10" name="Picture 9">
            <a:extLst>
              <a:ext uri="{FF2B5EF4-FFF2-40B4-BE49-F238E27FC236}">
                <a16:creationId xmlns="" xmlns:a16="http://schemas.microsoft.com/office/drawing/2014/main" id="{452003EB-708B-4FB0-9A0D-7E47C28A08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3916189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4057"/>
            <a:ext cx="10515600" cy="658457"/>
          </a:xfrm>
        </p:spPr>
        <p:txBody>
          <a:bodyPr>
            <a:normAutofit fontScale="90000"/>
          </a:bodyPr>
          <a:lstStyle/>
          <a:p>
            <a:r>
              <a:rPr lang="en-GB" b="1" dirty="0"/>
              <a:t>Mark scheme</a:t>
            </a:r>
          </a:p>
        </p:txBody>
      </p:sp>
      <p:pic>
        <p:nvPicPr>
          <p:cNvPr id="4" name="Content Placeholder 3"/>
          <p:cNvPicPr>
            <a:picLocks noGrp="1" noChangeAspect="1"/>
          </p:cNvPicPr>
          <p:nvPr>
            <p:ph idx="1"/>
          </p:nvPr>
        </p:nvPicPr>
        <p:blipFill rotWithShape="1">
          <a:blip r:embed="rId3"/>
          <a:srcRect l="14967" t="9722" r="38126" b="23398"/>
          <a:stretch/>
        </p:blipFill>
        <p:spPr>
          <a:xfrm>
            <a:off x="2142700" y="960120"/>
            <a:ext cx="7124130" cy="5710970"/>
          </a:xfrm>
          <a:prstGeom prst="rect">
            <a:avLst/>
          </a:prstGeom>
        </p:spPr>
      </p:pic>
      <p:pic>
        <p:nvPicPr>
          <p:cNvPr id="5" name="Picture 4">
            <a:extLst>
              <a:ext uri="{FF2B5EF4-FFF2-40B4-BE49-F238E27FC236}">
                <a16:creationId xmlns="" xmlns:a16="http://schemas.microsoft.com/office/drawing/2014/main" id="{182C30AA-DBDC-4774-A330-DBDD6E6306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37062944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95946"/>
            <a:ext cx="10515600" cy="494684"/>
          </a:xfrm>
        </p:spPr>
        <p:txBody>
          <a:bodyPr>
            <a:normAutofit fontScale="90000"/>
          </a:bodyPr>
          <a:lstStyle/>
          <a:p>
            <a:r>
              <a:rPr lang="en-GB" b="1" dirty="0"/>
              <a:t>Which level would you award this piece?</a:t>
            </a:r>
          </a:p>
        </p:txBody>
      </p:sp>
      <p:sp>
        <p:nvSpPr>
          <p:cNvPr id="3" name="Content Placeholder 2"/>
          <p:cNvSpPr>
            <a:spLocks noGrp="1"/>
          </p:cNvSpPr>
          <p:nvPr>
            <p:ph idx="1"/>
          </p:nvPr>
        </p:nvSpPr>
        <p:spPr>
          <a:xfrm>
            <a:off x="773875" y="1429825"/>
            <a:ext cx="10515600" cy="4825835"/>
          </a:xfrm>
        </p:spPr>
        <p:txBody>
          <a:bodyPr>
            <a:normAutofit lnSpcReduction="10000"/>
          </a:bodyPr>
          <a:lstStyle/>
          <a:p>
            <a:r>
              <a:rPr lang="en-GB" b="1" dirty="0"/>
              <a:t>The writer engages the reader by using the adjective “remarkable” when describing Ali, which is a powerful way of showing the reader how impressive Ali was as a fighter. “Remarkable” has connotations of being special and beyond the ordinary, suggesting to the reader that Muhammad Ali’s skills were something unique. </a:t>
            </a:r>
          </a:p>
          <a:p>
            <a:r>
              <a:rPr lang="en-GB" b="1" dirty="0"/>
              <a:t>Furthermore, the writer uses an effective simile, “hands as fast and deadly as a cobra’s strike,” which suggests that Ali is ferocious when he fights. By comparing him to a cobra, the writer suggests Ali’s skills were part of his natural and instinctive skill. This could engage readers who have never seen Muhammad Ali fight and encourage them to watch him fight as the writer makes him seem so impressive.</a:t>
            </a:r>
          </a:p>
        </p:txBody>
      </p:sp>
      <p:pic>
        <p:nvPicPr>
          <p:cNvPr id="4" name="Picture 3">
            <a:extLst>
              <a:ext uri="{FF2B5EF4-FFF2-40B4-BE49-F238E27FC236}">
                <a16:creationId xmlns="" xmlns:a16="http://schemas.microsoft.com/office/drawing/2014/main" id="{0B2761E0-B14F-4C83-A786-A277850F6F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38341864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799" y="322114"/>
            <a:ext cx="8134066" cy="5964072"/>
          </a:xfrm>
        </p:spPr>
        <p:txBody>
          <a:bodyPr>
            <a:normAutofit lnSpcReduction="10000"/>
          </a:bodyPr>
          <a:lstStyle/>
          <a:p>
            <a:r>
              <a:rPr lang="en-GB" b="1" dirty="0"/>
              <a:t>The writer engages the reader by using the </a:t>
            </a:r>
            <a:r>
              <a:rPr lang="en-GB" b="1" dirty="0">
                <a:solidFill>
                  <a:srgbClr val="FF0000"/>
                </a:solidFill>
              </a:rPr>
              <a:t>adjective</a:t>
            </a:r>
            <a:r>
              <a:rPr lang="en-GB" b="1" dirty="0"/>
              <a:t> “</a:t>
            </a:r>
            <a:r>
              <a:rPr lang="en-GB" b="1" dirty="0">
                <a:solidFill>
                  <a:srgbClr val="00B0F0"/>
                </a:solidFill>
              </a:rPr>
              <a:t>remarkable</a:t>
            </a:r>
            <a:r>
              <a:rPr lang="en-GB" b="1" dirty="0"/>
              <a:t>” when describing Ali, which is a powerful way of showing the reader how impressive Ali was as a fighter. “Remarkable” has </a:t>
            </a:r>
            <a:r>
              <a:rPr lang="en-GB" b="1" dirty="0">
                <a:solidFill>
                  <a:srgbClr val="FF0000"/>
                </a:solidFill>
              </a:rPr>
              <a:t>connotations</a:t>
            </a:r>
            <a:r>
              <a:rPr lang="en-GB" b="1" dirty="0"/>
              <a:t> of </a:t>
            </a:r>
            <a:r>
              <a:rPr lang="en-GB" b="1" dirty="0">
                <a:solidFill>
                  <a:srgbClr val="7030A0"/>
                </a:solidFill>
              </a:rPr>
              <a:t>being special and beyond the ordinary, suggesting to the reader that Muhammad Ali’s skills were something unique. </a:t>
            </a:r>
          </a:p>
          <a:p>
            <a:r>
              <a:rPr lang="en-GB" b="1" dirty="0">
                <a:solidFill>
                  <a:srgbClr val="7030A0"/>
                </a:solidFill>
              </a:rPr>
              <a:t>Furthermore</a:t>
            </a:r>
            <a:r>
              <a:rPr lang="en-GB" b="1" dirty="0"/>
              <a:t>, the writer uses an effective </a:t>
            </a:r>
            <a:r>
              <a:rPr lang="en-GB" b="1" dirty="0">
                <a:solidFill>
                  <a:srgbClr val="FF0000"/>
                </a:solidFill>
              </a:rPr>
              <a:t>simile</a:t>
            </a:r>
            <a:r>
              <a:rPr lang="en-GB" b="1" dirty="0"/>
              <a:t>,</a:t>
            </a:r>
            <a:r>
              <a:rPr lang="en-GB" b="1" dirty="0">
                <a:solidFill>
                  <a:srgbClr val="FF0000"/>
                </a:solidFill>
              </a:rPr>
              <a:t> </a:t>
            </a:r>
            <a:r>
              <a:rPr lang="en-GB" b="1" dirty="0"/>
              <a:t>“</a:t>
            </a:r>
            <a:r>
              <a:rPr lang="en-GB" b="1" dirty="0">
                <a:solidFill>
                  <a:srgbClr val="00B0F0"/>
                </a:solidFill>
              </a:rPr>
              <a:t>hands as fast and deadly as a cobra’s strike</a:t>
            </a:r>
            <a:r>
              <a:rPr lang="en-GB" b="1" dirty="0"/>
              <a:t>,”</a:t>
            </a:r>
            <a:r>
              <a:rPr lang="en-GB" b="1" dirty="0">
                <a:solidFill>
                  <a:srgbClr val="00B0F0"/>
                </a:solidFill>
              </a:rPr>
              <a:t> </a:t>
            </a:r>
            <a:r>
              <a:rPr lang="en-GB" b="1" dirty="0"/>
              <a:t>which suggests that Ali is ferocious when he fights. </a:t>
            </a:r>
            <a:r>
              <a:rPr lang="en-GB" b="1" dirty="0">
                <a:solidFill>
                  <a:srgbClr val="7030A0"/>
                </a:solidFill>
              </a:rPr>
              <a:t>By comparing him to a cobra, the writer suggests Ali’s skills were part of his natural and instinctive skill</a:t>
            </a:r>
            <a:r>
              <a:rPr lang="en-GB" b="1" dirty="0"/>
              <a:t>. This could engage readers who have never seen Muhammad Ali fight and encourage them to watch him fight as the writer makes him seem so impressive.</a:t>
            </a:r>
          </a:p>
          <a:p>
            <a:endParaRPr lang="en-GB" dirty="0"/>
          </a:p>
        </p:txBody>
      </p:sp>
      <p:sp>
        <p:nvSpPr>
          <p:cNvPr id="4" name="TextBox 3"/>
          <p:cNvSpPr txBox="1"/>
          <p:nvPr/>
        </p:nvSpPr>
        <p:spPr>
          <a:xfrm>
            <a:off x="9962865" y="409433"/>
            <a:ext cx="1869744" cy="1200329"/>
          </a:xfrm>
          <a:prstGeom prst="rect">
            <a:avLst/>
          </a:prstGeom>
          <a:noFill/>
        </p:spPr>
        <p:txBody>
          <a:bodyPr wrap="square" rtlCol="0">
            <a:spAutoFit/>
          </a:bodyPr>
          <a:lstStyle/>
          <a:p>
            <a:r>
              <a:rPr lang="en-GB" sz="2400" b="1" dirty="0">
                <a:solidFill>
                  <a:srgbClr val="FF0000"/>
                </a:solidFill>
              </a:rPr>
              <a:t>Terminology and technical language</a:t>
            </a:r>
          </a:p>
        </p:txBody>
      </p:sp>
      <p:sp>
        <p:nvSpPr>
          <p:cNvPr id="5" name="TextBox 4"/>
          <p:cNvSpPr txBox="1"/>
          <p:nvPr/>
        </p:nvSpPr>
        <p:spPr>
          <a:xfrm>
            <a:off x="163773" y="1351128"/>
            <a:ext cx="1665026" cy="461665"/>
          </a:xfrm>
          <a:prstGeom prst="rect">
            <a:avLst/>
          </a:prstGeom>
          <a:noFill/>
        </p:spPr>
        <p:txBody>
          <a:bodyPr wrap="square" rtlCol="0">
            <a:spAutoFit/>
          </a:bodyPr>
          <a:lstStyle/>
          <a:p>
            <a:r>
              <a:rPr lang="en-GB" sz="2400" b="1" dirty="0">
                <a:solidFill>
                  <a:srgbClr val="00B0F0"/>
                </a:solidFill>
              </a:rPr>
              <a:t>References</a:t>
            </a:r>
          </a:p>
        </p:txBody>
      </p:sp>
      <p:sp>
        <p:nvSpPr>
          <p:cNvPr id="6" name="TextBox 5"/>
          <p:cNvSpPr txBox="1"/>
          <p:nvPr/>
        </p:nvSpPr>
        <p:spPr>
          <a:xfrm>
            <a:off x="10010633" y="1734490"/>
            <a:ext cx="1692322" cy="1569660"/>
          </a:xfrm>
          <a:prstGeom prst="rect">
            <a:avLst/>
          </a:prstGeom>
          <a:noFill/>
        </p:spPr>
        <p:txBody>
          <a:bodyPr wrap="square" rtlCol="0">
            <a:spAutoFit/>
          </a:bodyPr>
          <a:lstStyle/>
          <a:p>
            <a:r>
              <a:rPr lang="en-GB" sz="2400" b="1" dirty="0">
                <a:solidFill>
                  <a:srgbClr val="7030A0"/>
                </a:solidFill>
              </a:rPr>
              <a:t>Clear explanation of effect on the reader</a:t>
            </a:r>
          </a:p>
        </p:txBody>
      </p:sp>
      <p:sp>
        <p:nvSpPr>
          <p:cNvPr id="7" name="TextBox 6"/>
          <p:cNvSpPr txBox="1"/>
          <p:nvPr/>
        </p:nvSpPr>
        <p:spPr>
          <a:xfrm>
            <a:off x="163774" y="2729552"/>
            <a:ext cx="1487606" cy="1938992"/>
          </a:xfrm>
          <a:prstGeom prst="rect">
            <a:avLst/>
          </a:prstGeom>
          <a:noFill/>
        </p:spPr>
        <p:txBody>
          <a:bodyPr wrap="square" rtlCol="0">
            <a:spAutoFit/>
          </a:bodyPr>
          <a:lstStyle/>
          <a:p>
            <a:r>
              <a:rPr lang="en-GB" sz="2400" b="1" dirty="0">
                <a:solidFill>
                  <a:srgbClr val="7030A0"/>
                </a:solidFill>
              </a:rPr>
              <a:t>Begins to explore the use of language further</a:t>
            </a:r>
          </a:p>
        </p:txBody>
      </p:sp>
      <p:sp>
        <p:nvSpPr>
          <p:cNvPr id="8" name="Rectangle 7"/>
          <p:cNvSpPr/>
          <p:nvPr/>
        </p:nvSpPr>
        <p:spPr>
          <a:xfrm>
            <a:off x="7312910" y="6142672"/>
            <a:ext cx="4519699" cy="461665"/>
          </a:xfrm>
          <a:prstGeom prst="rect">
            <a:avLst/>
          </a:prstGeom>
        </p:spPr>
        <p:txBody>
          <a:bodyPr wrap="none">
            <a:spAutoFit/>
          </a:bodyPr>
          <a:lstStyle/>
          <a:p>
            <a:r>
              <a:rPr lang="en-GB" sz="2400" b="1" dirty="0">
                <a:solidFill>
                  <a:srgbClr val="FF0000"/>
                </a:solidFill>
              </a:rPr>
              <a:t>NB there is </a:t>
            </a:r>
            <a:r>
              <a:rPr lang="en-GB" sz="2400" b="1" u="sng" dirty="0">
                <a:solidFill>
                  <a:srgbClr val="FF0000"/>
                </a:solidFill>
              </a:rPr>
              <a:t>no</a:t>
            </a:r>
            <a:r>
              <a:rPr lang="en-GB" sz="2400" b="1" dirty="0">
                <a:solidFill>
                  <a:srgbClr val="FF0000"/>
                </a:solidFill>
              </a:rPr>
              <a:t> structure analysis. </a:t>
            </a:r>
          </a:p>
        </p:txBody>
      </p:sp>
      <p:pic>
        <p:nvPicPr>
          <p:cNvPr id="9" name="Picture 8">
            <a:extLst>
              <a:ext uri="{FF2B5EF4-FFF2-40B4-BE49-F238E27FC236}">
                <a16:creationId xmlns="" xmlns:a16="http://schemas.microsoft.com/office/drawing/2014/main" id="{644D7C83-70C3-4A50-BA75-F5CBFE861D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393" y="6042919"/>
            <a:ext cx="1447786" cy="561104"/>
          </a:xfrm>
          <a:prstGeom prst="rect">
            <a:avLst/>
          </a:prstGeom>
        </p:spPr>
      </p:pic>
    </p:spTree>
    <p:extLst>
      <p:ext uri="{BB962C8B-B14F-4D97-AF65-F5344CB8AC3E}">
        <p14:creationId xmlns:p14="http://schemas.microsoft.com/office/powerpoint/2010/main" val="3527716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8649</TotalTime>
  <Words>3312</Words>
  <Application>Microsoft Office PowerPoint</Application>
  <PresentationFormat>Widescreen</PresentationFormat>
  <Paragraphs>208</Paragraphs>
  <Slides>33</Slides>
  <Notes>29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33</vt:i4>
      </vt:variant>
    </vt:vector>
  </HeadingPairs>
  <TitlesOfParts>
    <vt:vector size="39" baseType="lpstr">
      <vt:lpstr>Arial</vt:lpstr>
      <vt:lpstr>Calibri</vt:lpstr>
      <vt:lpstr>Calibri Light</vt:lpstr>
      <vt:lpstr>Times New Roman</vt:lpstr>
      <vt:lpstr>Office Theme</vt:lpstr>
      <vt:lpstr>Pearson</vt:lpstr>
      <vt:lpstr>Week 9 –  Paper 2: Reading  </vt:lpstr>
      <vt:lpstr>First 25 minutes – 19 marks</vt:lpstr>
      <vt:lpstr>Who might this be aimed at?</vt:lpstr>
      <vt:lpstr>Who might this be aimed at?</vt:lpstr>
      <vt:lpstr>Who might this be aimed at?</vt:lpstr>
      <vt:lpstr>Reading Text 1: As you read, think about how the writer uses language and structure to engage the reader. </vt:lpstr>
      <vt:lpstr>Mark scheme</vt:lpstr>
      <vt:lpstr>Which level would you award this piece?</vt:lpstr>
      <vt:lpstr>PowerPoint Presentation</vt:lpstr>
      <vt:lpstr>What level would you award this piece?</vt:lpstr>
      <vt:lpstr>PowerPoint Presentation</vt:lpstr>
      <vt:lpstr>What level would you award this piece?</vt:lpstr>
      <vt:lpstr>PowerPoint Presentation</vt:lpstr>
      <vt:lpstr>Your turn Turn one of these examples into your own paragraph.</vt:lpstr>
      <vt:lpstr>The next 25 minutes – 17 marks</vt:lpstr>
      <vt:lpstr>Question 6 – AO4 – Evaluate</vt:lpstr>
      <vt:lpstr>The question</vt:lpstr>
      <vt:lpstr>Settings, Ideas, Themes, Events</vt:lpstr>
      <vt:lpstr>Read Text 2</vt:lpstr>
      <vt:lpstr>Evaluate how effectively the text persuades the audience not to ban boxing. </vt:lpstr>
      <vt:lpstr>Building the levels</vt:lpstr>
      <vt:lpstr>Your turn</vt:lpstr>
      <vt:lpstr>The final 25 minutes</vt:lpstr>
      <vt:lpstr>Question 7a – AO1 – 6 marks</vt:lpstr>
      <vt:lpstr>PowerPoint Presentation</vt:lpstr>
      <vt:lpstr>Structure of 7a</vt:lpstr>
      <vt:lpstr>Example</vt:lpstr>
      <vt:lpstr>Your turn</vt:lpstr>
      <vt:lpstr>Question 7b – AO3 – Comparison</vt:lpstr>
      <vt:lpstr>PowerPoint Presentation</vt:lpstr>
      <vt:lpstr>Compare the ways in which both writers present their ideas and perspectives about boxing. </vt:lpstr>
      <vt:lpstr>Your turn – 7b</vt:lpstr>
      <vt:lpstr>One more time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Paper 2 - Reading</dc:title>
  <dc:creator>Rebecca White</dc:creator>
  <cp:lastModifiedBy>Slade, Liz</cp:lastModifiedBy>
  <cp:revision>76</cp:revision>
  <dcterms:created xsi:type="dcterms:W3CDTF">2017-02-18T08:09:42Z</dcterms:created>
  <dcterms:modified xsi:type="dcterms:W3CDTF">2017-08-31T15:04:05Z</dcterms:modified>
</cp:coreProperties>
</file>